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480" r:id="rId2"/>
    <p:sldId id="407" r:id="rId3"/>
    <p:sldId id="462" r:id="rId4"/>
    <p:sldId id="473" r:id="rId5"/>
    <p:sldId id="535" r:id="rId6"/>
    <p:sldId id="481" r:id="rId7"/>
    <p:sldId id="587" r:id="rId8"/>
    <p:sldId id="576" r:id="rId9"/>
    <p:sldId id="520" r:id="rId10"/>
    <p:sldId id="575" r:id="rId11"/>
    <p:sldId id="578" r:id="rId12"/>
    <p:sldId id="579" r:id="rId13"/>
    <p:sldId id="580" r:id="rId14"/>
    <p:sldId id="591" r:id="rId15"/>
    <p:sldId id="588" r:id="rId16"/>
    <p:sldId id="589" r:id="rId17"/>
    <p:sldId id="344" r:id="rId18"/>
    <p:sldId id="366" r:id="rId19"/>
    <p:sldId id="372" r:id="rId20"/>
    <p:sldId id="590" r:id="rId21"/>
    <p:sldId id="371" r:id="rId22"/>
    <p:sldId id="592" r:id="rId23"/>
    <p:sldId id="282" r:id="rId24"/>
    <p:sldId id="373" r:id="rId25"/>
    <p:sldId id="376" r:id="rId26"/>
    <p:sldId id="375" r:id="rId27"/>
    <p:sldId id="593" r:id="rId28"/>
    <p:sldId id="594" r:id="rId29"/>
    <p:sldId id="380" r:id="rId30"/>
    <p:sldId id="386" r:id="rId31"/>
    <p:sldId id="624" r:id="rId32"/>
    <p:sldId id="393" r:id="rId33"/>
    <p:sldId id="595" r:id="rId34"/>
    <p:sldId id="596" r:id="rId35"/>
    <p:sldId id="601" r:id="rId36"/>
    <p:sldId id="597" r:id="rId37"/>
    <p:sldId id="598" r:id="rId38"/>
    <p:sldId id="608"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érémie Jozefowiez" initials="J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4"/>
    <p:restoredTop sz="95638"/>
  </p:normalViewPr>
  <p:slideViewPr>
    <p:cSldViewPr snapToGrid="0" snapToObjects="1">
      <p:cViewPr varScale="1">
        <p:scale>
          <a:sx n="85" d="100"/>
          <a:sy n="85" d="100"/>
        </p:scale>
        <p:origin x="19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15T17:49:26.466" idx="1">
    <p:pos x="10" y="10"/>
    <p:text/>
    <p:extLst>
      <p:ext uri="{C676402C-5697-4E1C-873F-D02D1690AC5C}">
        <p15:threadingInfo xmlns:p15="http://schemas.microsoft.com/office/powerpoint/2012/main" timeZoneBias="-120"/>
      </p:ext>
    </p:extLst>
  </p:cm>
  <p:cm authorId="1" dt="2018-10-15T17:49:27.223" idx="2">
    <p:pos x="146" y="146"/>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0-15T17:49:26.466" idx="1">
    <p:pos x="10" y="10"/>
    <p:text/>
    <p:extLst>
      <p:ext uri="{C676402C-5697-4E1C-873F-D02D1690AC5C}">
        <p15:threadingInfo xmlns:p15="http://schemas.microsoft.com/office/powerpoint/2012/main" timeZoneBias="-120"/>
      </p:ext>
    </p:extLst>
  </p:cm>
  <p:cm authorId="1" dt="2018-10-15T17:49:27.223" idx="2">
    <p:pos x="146" y="146"/>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141F6-E131-A444-8461-5B9DAEF1A288}" type="datetimeFigureOut">
              <a:rPr lang="fr-FR" smtClean="0"/>
              <a:t>19/10/2021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7CC47-6CA8-5441-8301-AB46D80543B6}" type="slidenum">
              <a:rPr lang="fr-FR" smtClean="0"/>
              <a:t>‹#›</a:t>
            </a:fld>
            <a:endParaRPr lang="fr-FR"/>
          </a:p>
        </p:txBody>
      </p:sp>
    </p:spTree>
    <p:extLst>
      <p:ext uri="{BB962C8B-B14F-4D97-AF65-F5344CB8AC3E}">
        <p14:creationId xmlns:p14="http://schemas.microsoft.com/office/powerpoint/2010/main" val="2279564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for the idea of “pleasure centers of the brain”, it is still a current concept in neuroscience linked to the discovery of “hedonistic” hot spots in the brain of the rat (Figure 41). Whether a reward brings “pleasure” or not to a non-verbal organism can be inferred from facial expressions (when they have some). Figure 31 shows for instance the reaction of rats, monkeys and human babies to a sweet or a bitter taste. These reactions have been used by researchers as a way to infer how much “pleasure” a reward (usually the taste of sweet) brings to a rat. It has been discovered that stimulation of very circumscribed brain region by opioid or cannabinoid agonist increase facial reaction to sweetness in rats (hot spots) or on the contrary decrease them (cold spots). Opioid and </a:t>
            </a:r>
            <a:r>
              <a:rPr lang="en-US" sz="1200" kern="1200" dirty="0" err="1">
                <a:solidFill>
                  <a:schemeClr val="tx1"/>
                </a:solidFill>
                <a:effectLst/>
                <a:latin typeface="+mn-lt"/>
                <a:ea typeface="+mn-ea"/>
                <a:cs typeface="+mn-cs"/>
              </a:rPr>
              <a:t>canabinoid</a:t>
            </a:r>
            <a:r>
              <a:rPr lang="en-US" sz="1200" kern="1200" dirty="0">
                <a:solidFill>
                  <a:schemeClr val="tx1"/>
                </a:solidFill>
                <a:effectLst/>
                <a:latin typeface="+mn-lt"/>
                <a:ea typeface="+mn-ea"/>
                <a:cs typeface="+mn-cs"/>
              </a:rPr>
              <a:t> antagonists have the reverse effect. Figure 41 shows their location: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shell, ventral pallidum (which receives massive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input), parabrachial nucleus and maybe OFC and insula. Colds spots in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and ventral pallidum.</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CDF9612F-3765-4B47-B859-19044490EBA0}" type="slidenum">
              <a:rPr lang="fr-FR" smtClean="0"/>
              <a:t>30</a:t>
            </a:fld>
            <a:endParaRPr lang="fr-FR"/>
          </a:p>
        </p:txBody>
      </p:sp>
    </p:spTree>
    <p:extLst>
      <p:ext uri="{BB962C8B-B14F-4D97-AF65-F5344CB8AC3E}">
        <p14:creationId xmlns:p14="http://schemas.microsoft.com/office/powerpoint/2010/main" val="1651166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for the idea of “pleasure centers of the brain”, it is still a current concept in neuroscience linked to the discovery of “hedonistic” hot spots in the brain of the rat (Figure 41). Whether a reward brings “pleasure” or not to a non-verbal organism can be inferred from facial expressions (when they have some). Figure 31 shows for instance the reaction of rats, monkeys and human babies to a sweet or a bitter taste. These reactions have been used by researchers as a way to infer how much “pleasure” a reward (usually the taste of sweet) brings to a rat. It has been discovered that stimulation of very circumscribed brain region by opioid or cannabinoid agonist increase facial reaction to sweetness in rats (hot spots) or on the contrary decrease them (cold spots). Opioid and </a:t>
            </a:r>
            <a:r>
              <a:rPr lang="en-US" sz="1200" kern="1200" dirty="0" err="1">
                <a:solidFill>
                  <a:schemeClr val="tx1"/>
                </a:solidFill>
                <a:effectLst/>
                <a:latin typeface="+mn-lt"/>
                <a:ea typeface="+mn-ea"/>
                <a:cs typeface="+mn-cs"/>
              </a:rPr>
              <a:t>canabinoid</a:t>
            </a:r>
            <a:r>
              <a:rPr lang="en-US" sz="1200" kern="1200" dirty="0">
                <a:solidFill>
                  <a:schemeClr val="tx1"/>
                </a:solidFill>
                <a:effectLst/>
                <a:latin typeface="+mn-lt"/>
                <a:ea typeface="+mn-ea"/>
                <a:cs typeface="+mn-cs"/>
              </a:rPr>
              <a:t> antagonists have the reverse effect. Figure 41 shows their location: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shell, ventral pallidum (which receives massive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input), parabrachial nucleus and maybe OFC and insula. Colds spots in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and ventral pallidum.</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CDF9612F-3765-4B47-B859-19044490EBA0}" type="slidenum">
              <a:rPr lang="fr-FR" smtClean="0"/>
              <a:t>31</a:t>
            </a:fld>
            <a:endParaRPr lang="fr-FR"/>
          </a:p>
        </p:txBody>
      </p:sp>
    </p:spTree>
    <p:extLst>
      <p:ext uri="{BB962C8B-B14F-4D97-AF65-F5344CB8AC3E}">
        <p14:creationId xmlns:p14="http://schemas.microsoft.com/office/powerpoint/2010/main" val="361620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follow </a:t>
            </a:r>
            <a:r>
              <a:rPr lang="en-US" sz="1200" kern="1200" dirty="0" err="1">
                <a:solidFill>
                  <a:schemeClr val="tx1"/>
                </a:solidFill>
                <a:effectLst/>
                <a:latin typeface="+mn-lt"/>
                <a:ea typeface="+mn-ea"/>
                <a:cs typeface="+mn-cs"/>
              </a:rPr>
              <a:t>Berridge</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Kringelbach</a:t>
            </a:r>
            <a:r>
              <a:rPr lang="en-US" sz="1200" kern="1200" dirty="0">
                <a:solidFill>
                  <a:schemeClr val="tx1"/>
                </a:solidFill>
                <a:effectLst/>
                <a:latin typeface="+mn-lt"/>
                <a:ea typeface="+mn-ea"/>
                <a:cs typeface="+mn-cs"/>
              </a:rPr>
              <a:t> (2015), the study of self-stimulation in humans are not relevant to the issue of identifying the source of hedonistic reaction in humans. But besides betting the rat hotspot are conserved through evolution (I’m not aware of any study on the topic in other species, even monkey), do we have more direct data regarding the neural structures that might be responsible for the “pleasure” associated with a reward?</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There are a few extremely rare cases of patients with lesion of the ventral pallidum, usually following an </a:t>
            </a:r>
            <a:r>
              <a:rPr lang="en-US" sz="1200" kern="1200" dirty="0" err="1">
                <a:solidFill>
                  <a:schemeClr val="tx1"/>
                </a:solidFill>
                <a:effectLst/>
                <a:latin typeface="+mn-lt"/>
                <a:ea typeface="+mn-ea"/>
                <a:cs typeface="+mn-cs"/>
              </a:rPr>
              <a:t>cerebro</a:t>
            </a:r>
            <a:r>
              <a:rPr lang="en-US" sz="1200" kern="1200" dirty="0">
                <a:solidFill>
                  <a:schemeClr val="tx1"/>
                </a:solidFill>
                <a:effectLst/>
                <a:latin typeface="+mn-lt"/>
                <a:ea typeface="+mn-ea"/>
                <a:cs typeface="+mn-cs"/>
              </a:rPr>
              <a:t>-vascular accident. They usually report a decrease in the pleasure they get from activity that used to please them but it is not clear how much weight to put on this clinical report as other factors might play a role (how often are those symptoms reported in AVC patient not suffering from a lesion of the ventral pallidum). On the other hand, there is a large amount of fMRI study that have looked at the brain response to a large amount of reward type: food, attractive face, erotic stimuli, face of a loved one, money, music, etc. They found the activation of a network of interconnected frontal area (plus in some studies, the ventral striatum) that overlap across reward types. </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hard what to make of these results. First, with the potential exception of the ventral striatum which is activated in some of those studies, the region shown in the fMRI do not correspond to any of the hot spots identified in rats (the OFC hotspot in rats is not as well established as for the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or ventral pallidum one). Second, lesions of those areas do not provoke anhedonia but usually problems in decision-making and eventually reward preference. Most of these areas are also known to be involved in reward prediction (representation of values) which would fit with the symptoms of patients with frontal lesion while potentially explaining why they are activated in those research while being responsible to the hedonic reactions to a reward. Further research are needed. But besides that, further conceptual analysis might be required.</a:t>
            </a:r>
            <a:endParaRPr lang="fr-FR" sz="1200" kern="120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DF9612F-3765-4B47-B859-19044490EBA0}" type="slidenum">
              <a:rPr lang="fr-FR" smtClean="0"/>
              <a:t>32</a:t>
            </a:fld>
            <a:endParaRPr lang="fr-FR"/>
          </a:p>
        </p:txBody>
      </p:sp>
    </p:spTree>
    <p:extLst>
      <p:ext uri="{BB962C8B-B14F-4D97-AF65-F5344CB8AC3E}">
        <p14:creationId xmlns:p14="http://schemas.microsoft.com/office/powerpoint/2010/main" val="240864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C9E6-E0A1-D64D-8B8D-2433D7348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4144D518-E447-644B-8AE0-1108DC75B7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B21AD990-688B-984F-8733-0F148E1760EA}"/>
              </a:ext>
            </a:extLst>
          </p:cNvPr>
          <p:cNvSpPr>
            <a:spLocks noGrp="1"/>
          </p:cNvSpPr>
          <p:nvPr>
            <p:ph type="dt" sz="half" idx="10"/>
          </p:nvPr>
        </p:nvSpPr>
        <p:spPr/>
        <p:txBody>
          <a:bodyPr/>
          <a:lstStyle/>
          <a:p>
            <a:fld id="{02F3E64A-46C4-E54E-BD61-924DD1066B13}" type="datetimeFigureOut">
              <a:rPr lang="fr-FR" smtClean="0"/>
              <a:t>19/10/2021</a:t>
            </a:fld>
            <a:endParaRPr lang="fr-FR"/>
          </a:p>
        </p:txBody>
      </p:sp>
      <p:sp>
        <p:nvSpPr>
          <p:cNvPr id="5" name="Footer Placeholder 4">
            <a:extLst>
              <a:ext uri="{FF2B5EF4-FFF2-40B4-BE49-F238E27FC236}">
                <a16:creationId xmlns:a16="http://schemas.microsoft.com/office/drawing/2014/main" id="{94E3308E-89DA-1442-B1FB-9D2220C8860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1F19ECB-BC63-A34A-919F-6A1CB6C79871}"/>
              </a:ext>
            </a:extLst>
          </p:cNvPr>
          <p:cNvSpPr>
            <a:spLocks noGrp="1"/>
          </p:cNvSpPr>
          <p:nvPr>
            <p:ph type="sldNum" sz="quarter" idx="12"/>
          </p:nvPr>
        </p:nvSpPr>
        <p:spPr/>
        <p:txBody>
          <a:bodyPr/>
          <a:lstStyle/>
          <a:p>
            <a:fld id="{1F6A5254-04DA-A74D-8070-83AB83F166E9}" type="slidenum">
              <a:rPr lang="fr-FR" smtClean="0"/>
              <a:t>‹#›</a:t>
            </a:fld>
            <a:endParaRPr lang="fr-FR"/>
          </a:p>
        </p:txBody>
      </p:sp>
    </p:spTree>
    <p:extLst>
      <p:ext uri="{BB962C8B-B14F-4D97-AF65-F5344CB8AC3E}">
        <p14:creationId xmlns:p14="http://schemas.microsoft.com/office/powerpoint/2010/main" val="2582096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69B42-9D96-F14B-931D-6B77085ED763}"/>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51CB33C-4A1E-ED4A-99D4-82E2C1A1F78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4C0B86E-4A17-F344-8332-C1EAF5A67C3E}"/>
              </a:ext>
            </a:extLst>
          </p:cNvPr>
          <p:cNvSpPr>
            <a:spLocks noGrp="1"/>
          </p:cNvSpPr>
          <p:nvPr>
            <p:ph type="dt" sz="half" idx="10"/>
          </p:nvPr>
        </p:nvSpPr>
        <p:spPr/>
        <p:txBody>
          <a:bodyPr/>
          <a:lstStyle/>
          <a:p>
            <a:fld id="{02F3E64A-46C4-E54E-BD61-924DD1066B13}" type="datetimeFigureOut">
              <a:rPr lang="fr-FR" smtClean="0"/>
              <a:t>19/10/2021</a:t>
            </a:fld>
            <a:endParaRPr lang="fr-FR"/>
          </a:p>
        </p:txBody>
      </p:sp>
      <p:sp>
        <p:nvSpPr>
          <p:cNvPr id="5" name="Footer Placeholder 4">
            <a:extLst>
              <a:ext uri="{FF2B5EF4-FFF2-40B4-BE49-F238E27FC236}">
                <a16:creationId xmlns:a16="http://schemas.microsoft.com/office/drawing/2014/main" id="{A80E73D6-4D30-4E42-883B-D827268F297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B6FBF95-69D5-CD48-8C45-745B5C4C5816}"/>
              </a:ext>
            </a:extLst>
          </p:cNvPr>
          <p:cNvSpPr>
            <a:spLocks noGrp="1"/>
          </p:cNvSpPr>
          <p:nvPr>
            <p:ph type="sldNum" sz="quarter" idx="12"/>
          </p:nvPr>
        </p:nvSpPr>
        <p:spPr/>
        <p:txBody>
          <a:bodyPr/>
          <a:lstStyle/>
          <a:p>
            <a:fld id="{1F6A5254-04DA-A74D-8070-83AB83F166E9}" type="slidenum">
              <a:rPr lang="fr-FR" smtClean="0"/>
              <a:t>‹#›</a:t>
            </a:fld>
            <a:endParaRPr lang="fr-FR"/>
          </a:p>
        </p:txBody>
      </p:sp>
    </p:spTree>
    <p:extLst>
      <p:ext uri="{BB962C8B-B14F-4D97-AF65-F5344CB8AC3E}">
        <p14:creationId xmlns:p14="http://schemas.microsoft.com/office/powerpoint/2010/main" val="3318009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294C1B-2B83-D64A-B7B7-832DBBE2E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A724755-EF24-F444-8ABD-7DECEA7632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B849803D-E630-0145-85DE-8F3D58327364}"/>
              </a:ext>
            </a:extLst>
          </p:cNvPr>
          <p:cNvSpPr>
            <a:spLocks noGrp="1"/>
          </p:cNvSpPr>
          <p:nvPr>
            <p:ph type="dt" sz="half" idx="10"/>
          </p:nvPr>
        </p:nvSpPr>
        <p:spPr/>
        <p:txBody>
          <a:bodyPr/>
          <a:lstStyle/>
          <a:p>
            <a:fld id="{02F3E64A-46C4-E54E-BD61-924DD1066B13}" type="datetimeFigureOut">
              <a:rPr lang="fr-FR" smtClean="0"/>
              <a:t>19/10/2021</a:t>
            </a:fld>
            <a:endParaRPr lang="fr-FR"/>
          </a:p>
        </p:txBody>
      </p:sp>
      <p:sp>
        <p:nvSpPr>
          <p:cNvPr id="5" name="Footer Placeholder 4">
            <a:extLst>
              <a:ext uri="{FF2B5EF4-FFF2-40B4-BE49-F238E27FC236}">
                <a16:creationId xmlns:a16="http://schemas.microsoft.com/office/drawing/2014/main" id="{B4EA641F-BC8C-9B4B-BC13-42D104E8079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CA569F5-E6F1-F84F-AE5B-DDA1DC9C377F}"/>
              </a:ext>
            </a:extLst>
          </p:cNvPr>
          <p:cNvSpPr>
            <a:spLocks noGrp="1"/>
          </p:cNvSpPr>
          <p:nvPr>
            <p:ph type="sldNum" sz="quarter" idx="12"/>
          </p:nvPr>
        </p:nvSpPr>
        <p:spPr/>
        <p:txBody>
          <a:bodyPr/>
          <a:lstStyle/>
          <a:p>
            <a:fld id="{1F6A5254-04DA-A74D-8070-83AB83F166E9}" type="slidenum">
              <a:rPr lang="fr-FR" smtClean="0"/>
              <a:t>‹#›</a:t>
            </a:fld>
            <a:endParaRPr lang="fr-FR"/>
          </a:p>
        </p:txBody>
      </p:sp>
    </p:spTree>
    <p:extLst>
      <p:ext uri="{BB962C8B-B14F-4D97-AF65-F5344CB8AC3E}">
        <p14:creationId xmlns:p14="http://schemas.microsoft.com/office/powerpoint/2010/main" val="3960055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4BCF-126A-6144-ABDD-AB925D6E00E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C9ACB268-615D-0443-9471-B5DB022893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14CAE970-B4D3-864D-8227-1699114A2F30}"/>
              </a:ext>
            </a:extLst>
          </p:cNvPr>
          <p:cNvSpPr>
            <a:spLocks noGrp="1"/>
          </p:cNvSpPr>
          <p:nvPr>
            <p:ph type="dt" sz="half" idx="10"/>
          </p:nvPr>
        </p:nvSpPr>
        <p:spPr/>
        <p:txBody>
          <a:bodyPr/>
          <a:lstStyle/>
          <a:p>
            <a:fld id="{02F3E64A-46C4-E54E-BD61-924DD1066B13}" type="datetimeFigureOut">
              <a:rPr lang="fr-FR" smtClean="0"/>
              <a:t>19/10/2021</a:t>
            </a:fld>
            <a:endParaRPr lang="fr-FR"/>
          </a:p>
        </p:txBody>
      </p:sp>
      <p:sp>
        <p:nvSpPr>
          <p:cNvPr id="5" name="Footer Placeholder 4">
            <a:extLst>
              <a:ext uri="{FF2B5EF4-FFF2-40B4-BE49-F238E27FC236}">
                <a16:creationId xmlns:a16="http://schemas.microsoft.com/office/drawing/2014/main" id="{0720CD13-DF9E-5440-B80E-453C89BC0F5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A664E04-7BE2-124F-9030-386EDE712674}"/>
              </a:ext>
            </a:extLst>
          </p:cNvPr>
          <p:cNvSpPr>
            <a:spLocks noGrp="1"/>
          </p:cNvSpPr>
          <p:nvPr>
            <p:ph type="sldNum" sz="quarter" idx="12"/>
          </p:nvPr>
        </p:nvSpPr>
        <p:spPr/>
        <p:txBody>
          <a:bodyPr/>
          <a:lstStyle/>
          <a:p>
            <a:fld id="{1F6A5254-04DA-A74D-8070-83AB83F166E9}" type="slidenum">
              <a:rPr lang="fr-FR" smtClean="0"/>
              <a:t>‹#›</a:t>
            </a:fld>
            <a:endParaRPr lang="fr-FR"/>
          </a:p>
        </p:txBody>
      </p:sp>
    </p:spTree>
    <p:extLst>
      <p:ext uri="{BB962C8B-B14F-4D97-AF65-F5344CB8AC3E}">
        <p14:creationId xmlns:p14="http://schemas.microsoft.com/office/powerpoint/2010/main" val="1554668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61A1-ABB8-B943-87D0-4479A1000F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F5297C04-33D3-6740-A557-E6097CADDA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0A55259-5DB1-3948-B6CE-12F9CB71EAEE}"/>
              </a:ext>
            </a:extLst>
          </p:cNvPr>
          <p:cNvSpPr>
            <a:spLocks noGrp="1"/>
          </p:cNvSpPr>
          <p:nvPr>
            <p:ph type="dt" sz="half" idx="10"/>
          </p:nvPr>
        </p:nvSpPr>
        <p:spPr/>
        <p:txBody>
          <a:bodyPr/>
          <a:lstStyle/>
          <a:p>
            <a:fld id="{02F3E64A-46C4-E54E-BD61-924DD1066B13}" type="datetimeFigureOut">
              <a:rPr lang="fr-FR" smtClean="0"/>
              <a:t>19/10/2021</a:t>
            </a:fld>
            <a:endParaRPr lang="fr-FR"/>
          </a:p>
        </p:txBody>
      </p:sp>
      <p:sp>
        <p:nvSpPr>
          <p:cNvPr id="5" name="Footer Placeholder 4">
            <a:extLst>
              <a:ext uri="{FF2B5EF4-FFF2-40B4-BE49-F238E27FC236}">
                <a16:creationId xmlns:a16="http://schemas.microsoft.com/office/drawing/2014/main" id="{C1974ED6-EBE4-B54D-8CD2-95984FC8B1A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DF47E7B-84C7-7D4D-AC08-6D4FBF3E7ED5}"/>
              </a:ext>
            </a:extLst>
          </p:cNvPr>
          <p:cNvSpPr>
            <a:spLocks noGrp="1"/>
          </p:cNvSpPr>
          <p:nvPr>
            <p:ph type="sldNum" sz="quarter" idx="12"/>
          </p:nvPr>
        </p:nvSpPr>
        <p:spPr/>
        <p:txBody>
          <a:bodyPr/>
          <a:lstStyle/>
          <a:p>
            <a:fld id="{1F6A5254-04DA-A74D-8070-83AB83F166E9}" type="slidenum">
              <a:rPr lang="fr-FR" smtClean="0"/>
              <a:t>‹#›</a:t>
            </a:fld>
            <a:endParaRPr lang="fr-FR"/>
          </a:p>
        </p:txBody>
      </p:sp>
    </p:spTree>
    <p:extLst>
      <p:ext uri="{BB962C8B-B14F-4D97-AF65-F5344CB8AC3E}">
        <p14:creationId xmlns:p14="http://schemas.microsoft.com/office/powerpoint/2010/main" val="27296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D76C-6F97-7649-932B-4EA9D6889196}"/>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8F461E5-8110-7A47-AE50-6598844E08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78D9165E-E40B-574E-82B4-EE939FF43A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E2E0AD4D-B468-BB4E-BB16-716815CBAD5E}"/>
              </a:ext>
            </a:extLst>
          </p:cNvPr>
          <p:cNvSpPr>
            <a:spLocks noGrp="1"/>
          </p:cNvSpPr>
          <p:nvPr>
            <p:ph type="dt" sz="half" idx="10"/>
          </p:nvPr>
        </p:nvSpPr>
        <p:spPr/>
        <p:txBody>
          <a:bodyPr/>
          <a:lstStyle/>
          <a:p>
            <a:fld id="{02F3E64A-46C4-E54E-BD61-924DD1066B13}" type="datetimeFigureOut">
              <a:rPr lang="fr-FR" smtClean="0"/>
              <a:t>19/10/2021</a:t>
            </a:fld>
            <a:endParaRPr lang="fr-FR"/>
          </a:p>
        </p:txBody>
      </p:sp>
      <p:sp>
        <p:nvSpPr>
          <p:cNvPr id="6" name="Footer Placeholder 5">
            <a:extLst>
              <a:ext uri="{FF2B5EF4-FFF2-40B4-BE49-F238E27FC236}">
                <a16:creationId xmlns:a16="http://schemas.microsoft.com/office/drawing/2014/main" id="{EFB2547C-0737-8F47-A19B-FF3F2AD1FAA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889525A7-F872-5B43-AE69-2F346A2FB854}"/>
              </a:ext>
            </a:extLst>
          </p:cNvPr>
          <p:cNvSpPr>
            <a:spLocks noGrp="1"/>
          </p:cNvSpPr>
          <p:nvPr>
            <p:ph type="sldNum" sz="quarter" idx="12"/>
          </p:nvPr>
        </p:nvSpPr>
        <p:spPr/>
        <p:txBody>
          <a:bodyPr/>
          <a:lstStyle/>
          <a:p>
            <a:fld id="{1F6A5254-04DA-A74D-8070-83AB83F166E9}" type="slidenum">
              <a:rPr lang="fr-FR" smtClean="0"/>
              <a:t>‹#›</a:t>
            </a:fld>
            <a:endParaRPr lang="fr-FR"/>
          </a:p>
        </p:txBody>
      </p:sp>
    </p:spTree>
    <p:extLst>
      <p:ext uri="{BB962C8B-B14F-4D97-AF65-F5344CB8AC3E}">
        <p14:creationId xmlns:p14="http://schemas.microsoft.com/office/powerpoint/2010/main" val="777344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E8EF-A98A-1246-A7EE-5A9AA9F14D24}"/>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17D9B87B-E437-2041-A323-5A6CC8C0A0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D9BEA1-46DC-364A-9F90-17DD4842ED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C78C10BC-D170-4447-9CAB-3254DB73E9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AB2DFC-91DD-EF4F-9F69-F652CD61A75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3E2E9587-EC2D-9848-9A2C-D3563CE1EDA5}"/>
              </a:ext>
            </a:extLst>
          </p:cNvPr>
          <p:cNvSpPr>
            <a:spLocks noGrp="1"/>
          </p:cNvSpPr>
          <p:nvPr>
            <p:ph type="dt" sz="half" idx="10"/>
          </p:nvPr>
        </p:nvSpPr>
        <p:spPr/>
        <p:txBody>
          <a:bodyPr/>
          <a:lstStyle/>
          <a:p>
            <a:fld id="{02F3E64A-46C4-E54E-BD61-924DD1066B13}" type="datetimeFigureOut">
              <a:rPr lang="fr-FR" smtClean="0"/>
              <a:t>19/10/2021</a:t>
            </a:fld>
            <a:endParaRPr lang="fr-FR"/>
          </a:p>
        </p:txBody>
      </p:sp>
      <p:sp>
        <p:nvSpPr>
          <p:cNvPr id="8" name="Footer Placeholder 7">
            <a:extLst>
              <a:ext uri="{FF2B5EF4-FFF2-40B4-BE49-F238E27FC236}">
                <a16:creationId xmlns:a16="http://schemas.microsoft.com/office/drawing/2014/main" id="{6C75513C-05DA-2949-AE74-B1B68902633D}"/>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08BA6E01-B98D-D24A-8B51-0064A627EB3E}"/>
              </a:ext>
            </a:extLst>
          </p:cNvPr>
          <p:cNvSpPr>
            <a:spLocks noGrp="1"/>
          </p:cNvSpPr>
          <p:nvPr>
            <p:ph type="sldNum" sz="quarter" idx="12"/>
          </p:nvPr>
        </p:nvSpPr>
        <p:spPr/>
        <p:txBody>
          <a:bodyPr/>
          <a:lstStyle/>
          <a:p>
            <a:fld id="{1F6A5254-04DA-A74D-8070-83AB83F166E9}" type="slidenum">
              <a:rPr lang="fr-FR" smtClean="0"/>
              <a:t>‹#›</a:t>
            </a:fld>
            <a:endParaRPr lang="fr-FR"/>
          </a:p>
        </p:txBody>
      </p:sp>
    </p:spTree>
    <p:extLst>
      <p:ext uri="{BB962C8B-B14F-4D97-AF65-F5344CB8AC3E}">
        <p14:creationId xmlns:p14="http://schemas.microsoft.com/office/powerpoint/2010/main" val="274223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EC02-8589-2A49-ADAE-3AA5B2CA34D7}"/>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94D0ABD6-3385-CA4D-93A1-582B29EE775C}"/>
              </a:ext>
            </a:extLst>
          </p:cNvPr>
          <p:cNvSpPr>
            <a:spLocks noGrp="1"/>
          </p:cNvSpPr>
          <p:nvPr>
            <p:ph type="dt" sz="half" idx="10"/>
          </p:nvPr>
        </p:nvSpPr>
        <p:spPr/>
        <p:txBody>
          <a:bodyPr/>
          <a:lstStyle/>
          <a:p>
            <a:fld id="{02F3E64A-46C4-E54E-BD61-924DD1066B13}" type="datetimeFigureOut">
              <a:rPr lang="fr-FR" smtClean="0"/>
              <a:t>19/10/2021</a:t>
            </a:fld>
            <a:endParaRPr lang="fr-FR"/>
          </a:p>
        </p:txBody>
      </p:sp>
      <p:sp>
        <p:nvSpPr>
          <p:cNvPr id="4" name="Footer Placeholder 3">
            <a:extLst>
              <a:ext uri="{FF2B5EF4-FFF2-40B4-BE49-F238E27FC236}">
                <a16:creationId xmlns:a16="http://schemas.microsoft.com/office/drawing/2014/main" id="{110E63AB-C2E4-1E4A-88BE-49EE81DBC383}"/>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7BFB7443-5F9F-0348-BC03-914BCAF863D5}"/>
              </a:ext>
            </a:extLst>
          </p:cNvPr>
          <p:cNvSpPr>
            <a:spLocks noGrp="1"/>
          </p:cNvSpPr>
          <p:nvPr>
            <p:ph type="sldNum" sz="quarter" idx="12"/>
          </p:nvPr>
        </p:nvSpPr>
        <p:spPr/>
        <p:txBody>
          <a:bodyPr/>
          <a:lstStyle/>
          <a:p>
            <a:fld id="{1F6A5254-04DA-A74D-8070-83AB83F166E9}" type="slidenum">
              <a:rPr lang="fr-FR" smtClean="0"/>
              <a:t>‹#›</a:t>
            </a:fld>
            <a:endParaRPr lang="fr-FR"/>
          </a:p>
        </p:txBody>
      </p:sp>
    </p:spTree>
    <p:extLst>
      <p:ext uri="{BB962C8B-B14F-4D97-AF65-F5344CB8AC3E}">
        <p14:creationId xmlns:p14="http://schemas.microsoft.com/office/powerpoint/2010/main" val="1405141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50D279-048D-7E40-8625-C9CFF043545E}"/>
              </a:ext>
            </a:extLst>
          </p:cNvPr>
          <p:cNvSpPr>
            <a:spLocks noGrp="1"/>
          </p:cNvSpPr>
          <p:nvPr>
            <p:ph type="dt" sz="half" idx="10"/>
          </p:nvPr>
        </p:nvSpPr>
        <p:spPr/>
        <p:txBody>
          <a:bodyPr/>
          <a:lstStyle/>
          <a:p>
            <a:fld id="{02F3E64A-46C4-E54E-BD61-924DD1066B13}" type="datetimeFigureOut">
              <a:rPr lang="fr-FR" smtClean="0"/>
              <a:t>19/10/2021</a:t>
            </a:fld>
            <a:endParaRPr lang="fr-FR"/>
          </a:p>
        </p:txBody>
      </p:sp>
      <p:sp>
        <p:nvSpPr>
          <p:cNvPr id="3" name="Footer Placeholder 2">
            <a:extLst>
              <a:ext uri="{FF2B5EF4-FFF2-40B4-BE49-F238E27FC236}">
                <a16:creationId xmlns:a16="http://schemas.microsoft.com/office/drawing/2014/main" id="{BD72CDB3-EBB0-4D41-8A87-72D230853C52}"/>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26823604-2758-9047-9648-509278E480B8}"/>
              </a:ext>
            </a:extLst>
          </p:cNvPr>
          <p:cNvSpPr>
            <a:spLocks noGrp="1"/>
          </p:cNvSpPr>
          <p:nvPr>
            <p:ph type="sldNum" sz="quarter" idx="12"/>
          </p:nvPr>
        </p:nvSpPr>
        <p:spPr/>
        <p:txBody>
          <a:bodyPr/>
          <a:lstStyle/>
          <a:p>
            <a:fld id="{1F6A5254-04DA-A74D-8070-83AB83F166E9}" type="slidenum">
              <a:rPr lang="fr-FR" smtClean="0"/>
              <a:t>‹#›</a:t>
            </a:fld>
            <a:endParaRPr lang="fr-FR"/>
          </a:p>
        </p:txBody>
      </p:sp>
    </p:spTree>
    <p:extLst>
      <p:ext uri="{BB962C8B-B14F-4D97-AF65-F5344CB8AC3E}">
        <p14:creationId xmlns:p14="http://schemas.microsoft.com/office/powerpoint/2010/main" val="3319841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8E78-98E9-F247-BDA5-1786D0800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31CF27A8-D344-AD48-BA5B-F986E457F6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37C62900-0020-5049-8279-54485BB1C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A49D09-2936-7842-8FF5-910802AFD652}"/>
              </a:ext>
            </a:extLst>
          </p:cNvPr>
          <p:cNvSpPr>
            <a:spLocks noGrp="1"/>
          </p:cNvSpPr>
          <p:nvPr>
            <p:ph type="dt" sz="half" idx="10"/>
          </p:nvPr>
        </p:nvSpPr>
        <p:spPr/>
        <p:txBody>
          <a:bodyPr/>
          <a:lstStyle/>
          <a:p>
            <a:fld id="{02F3E64A-46C4-E54E-BD61-924DD1066B13}" type="datetimeFigureOut">
              <a:rPr lang="fr-FR" smtClean="0"/>
              <a:t>19/10/2021</a:t>
            </a:fld>
            <a:endParaRPr lang="fr-FR"/>
          </a:p>
        </p:txBody>
      </p:sp>
      <p:sp>
        <p:nvSpPr>
          <p:cNvPr id="6" name="Footer Placeholder 5">
            <a:extLst>
              <a:ext uri="{FF2B5EF4-FFF2-40B4-BE49-F238E27FC236}">
                <a16:creationId xmlns:a16="http://schemas.microsoft.com/office/drawing/2014/main" id="{FC95B5FD-286B-A24D-AB29-F3519C0691F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302661B7-2003-3B41-B901-86BB1231028C}"/>
              </a:ext>
            </a:extLst>
          </p:cNvPr>
          <p:cNvSpPr>
            <a:spLocks noGrp="1"/>
          </p:cNvSpPr>
          <p:nvPr>
            <p:ph type="sldNum" sz="quarter" idx="12"/>
          </p:nvPr>
        </p:nvSpPr>
        <p:spPr/>
        <p:txBody>
          <a:bodyPr/>
          <a:lstStyle/>
          <a:p>
            <a:fld id="{1F6A5254-04DA-A74D-8070-83AB83F166E9}" type="slidenum">
              <a:rPr lang="fr-FR" smtClean="0"/>
              <a:t>‹#›</a:t>
            </a:fld>
            <a:endParaRPr lang="fr-FR"/>
          </a:p>
        </p:txBody>
      </p:sp>
    </p:spTree>
    <p:extLst>
      <p:ext uri="{BB962C8B-B14F-4D97-AF65-F5344CB8AC3E}">
        <p14:creationId xmlns:p14="http://schemas.microsoft.com/office/powerpoint/2010/main" val="2004597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C1F9-7550-8B4A-841D-DC2A9A68F7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4E36EF5E-D47A-C941-ACDB-31DAD11CEE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E20DCECB-AD6C-D641-9A6A-9213AE0ED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567D61-9D46-E747-B970-8CB41771B9AB}"/>
              </a:ext>
            </a:extLst>
          </p:cNvPr>
          <p:cNvSpPr>
            <a:spLocks noGrp="1"/>
          </p:cNvSpPr>
          <p:nvPr>
            <p:ph type="dt" sz="half" idx="10"/>
          </p:nvPr>
        </p:nvSpPr>
        <p:spPr/>
        <p:txBody>
          <a:bodyPr/>
          <a:lstStyle/>
          <a:p>
            <a:fld id="{02F3E64A-46C4-E54E-BD61-924DD1066B13}" type="datetimeFigureOut">
              <a:rPr lang="fr-FR" smtClean="0"/>
              <a:t>19/10/2021</a:t>
            </a:fld>
            <a:endParaRPr lang="fr-FR"/>
          </a:p>
        </p:txBody>
      </p:sp>
      <p:sp>
        <p:nvSpPr>
          <p:cNvPr id="6" name="Footer Placeholder 5">
            <a:extLst>
              <a:ext uri="{FF2B5EF4-FFF2-40B4-BE49-F238E27FC236}">
                <a16:creationId xmlns:a16="http://schemas.microsoft.com/office/drawing/2014/main" id="{CC7E69AE-CAFB-1C4C-AD9B-067D3BC8EEB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41DA786-CFE2-A14B-96B6-112BD82ABF4F}"/>
              </a:ext>
            </a:extLst>
          </p:cNvPr>
          <p:cNvSpPr>
            <a:spLocks noGrp="1"/>
          </p:cNvSpPr>
          <p:nvPr>
            <p:ph type="sldNum" sz="quarter" idx="12"/>
          </p:nvPr>
        </p:nvSpPr>
        <p:spPr/>
        <p:txBody>
          <a:bodyPr/>
          <a:lstStyle/>
          <a:p>
            <a:fld id="{1F6A5254-04DA-A74D-8070-83AB83F166E9}" type="slidenum">
              <a:rPr lang="fr-FR" smtClean="0"/>
              <a:t>‹#›</a:t>
            </a:fld>
            <a:endParaRPr lang="fr-FR"/>
          </a:p>
        </p:txBody>
      </p:sp>
    </p:spTree>
    <p:extLst>
      <p:ext uri="{BB962C8B-B14F-4D97-AF65-F5344CB8AC3E}">
        <p14:creationId xmlns:p14="http://schemas.microsoft.com/office/powerpoint/2010/main" val="4286729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939E9A-0B8C-F844-91C1-A09B51273E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C0F5009C-5FBD-BF4D-A652-FCDF72F753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0BEE436-3CD7-EE41-9E1F-EDA6C4C375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3E64A-46C4-E54E-BD61-924DD1066B13}" type="datetimeFigureOut">
              <a:rPr lang="fr-FR" smtClean="0"/>
              <a:t>19/10/2021</a:t>
            </a:fld>
            <a:endParaRPr lang="fr-FR"/>
          </a:p>
        </p:txBody>
      </p:sp>
      <p:sp>
        <p:nvSpPr>
          <p:cNvPr id="5" name="Footer Placeholder 4">
            <a:extLst>
              <a:ext uri="{FF2B5EF4-FFF2-40B4-BE49-F238E27FC236}">
                <a16:creationId xmlns:a16="http://schemas.microsoft.com/office/drawing/2014/main" id="{F16551C0-E4FF-1E40-BC93-32AE18F15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08918D15-F772-2F4B-8595-23184A295A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6A5254-04DA-A74D-8070-83AB83F166E9}" type="slidenum">
              <a:rPr lang="fr-FR" smtClean="0"/>
              <a:t>‹#›</a:t>
            </a:fld>
            <a:endParaRPr lang="fr-FR"/>
          </a:p>
        </p:txBody>
      </p:sp>
    </p:spTree>
    <p:extLst>
      <p:ext uri="{BB962C8B-B14F-4D97-AF65-F5344CB8AC3E}">
        <p14:creationId xmlns:p14="http://schemas.microsoft.com/office/powerpoint/2010/main" val="3639279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050.png"/><Relationship Id="rId1" Type="http://schemas.openxmlformats.org/officeDocument/2006/relationships/slideLayout" Target="../slideLayouts/slideLayout1.xml"/><Relationship Id="rId4" Type="http://schemas.openxmlformats.org/officeDocument/2006/relationships/image" Target="../media/image1070.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116.png"/><Relationship Id="rId9"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068D-4E49-9042-B55C-085CB20FE444}"/>
              </a:ext>
            </a:extLst>
          </p:cNvPr>
          <p:cNvSpPr>
            <a:spLocks noGrp="1"/>
          </p:cNvSpPr>
          <p:nvPr>
            <p:ph type="ctrTitle"/>
          </p:nvPr>
        </p:nvSpPr>
        <p:spPr>
          <a:xfrm>
            <a:off x="1432560" y="1707816"/>
            <a:ext cx="9144000" cy="2387600"/>
          </a:xfrm>
        </p:spPr>
        <p:txBody>
          <a:bodyPr>
            <a:normAutofit fontScale="90000"/>
          </a:bodyPr>
          <a:lstStyle/>
          <a:p>
            <a:br>
              <a:rPr lang="fr-FR" dirty="0"/>
            </a:br>
            <a:r>
              <a:rPr lang="fr-FR" dirty="0" err="1"/>
              <a:t>Previously</a:t>
            </a:r>
            <a:r>
              <a:rPr lang="fr-FR" dirty="0"/>
              <a:t> on</a:t>
            </a:r>
            <a:br>
              <a:rPr lang="fr-FR" dirty="0"/>
            </a:br>
            <a:br>
              <a:rPr lang="fr-FR" dirty="0"/>
            </a:br>
            <a:r>
              <a:rPr lang="fr-FR" dirty="0"/>
              <a:t>« Cerveau et Récompense »…</a:t>
            </a:r>
          </a:p>
        </p:txBody>
      </p:sp>
    </p:spTree>
    <p:extLst>
      <p:ext uri="{BB962C8B-B14F-4D97-AF65-F5344CB8AC3E}">
        <p14:creationId xmlns:p14="http://schemas.microsoft.com/office/powerpoint/2010/main" val="19265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626CF-A9ED-6C45-B2B1-06EACB6B0E1D}"/>
              </a:ext>
            </a:extLst>
          </p:cNvPr>
          <p:cNvSpPr txBox="1"/>
          <p:nvPr/>
        </p:nvSpPr>
        <p:spPr>
          <a:xfrm>
            <a:off x="7394973" y="6421003"/>
            <a:ext cx="4635103" cy="276999"/>
          </a:xfrm>
          <a:prstGeom prst="rect">
            <a:avLst/>
          </a:prstGeom>
          <a:noFill/>
        </p:spPr>
        <p:txBody>
          <a:bodyPr wrap="none" rtlCol="0">
            <a:spAutoFit/>
          </a:bodyPr>
          <a:lstStyle/>
          <a:p>
            <a:r>
              <a:rPr lang="en-US" sz="1200" dirty="0">
                <a:latin typeface="Times"/>
                <a:cs typeface="Times"/>
              </a:rPr>
              <a:t>Schultz, </a:t>
            </a:r>
            <a:r>
              <a:rPr lang="en-US" sz="1200" dirty="0" err="1">
                <a:latin typeface="Times"/>
                <a:cs typeface="Times"/>
              </a:rPr>
              <a:t>Apicella</a:t>
            </a:r>
            <a:r>
              <a:rPr lang="en-US" sz="1200" dirty="0">
                <a:latin typeface="Times"/>
                <a:cs typeface="Times"/>
              </a:rPr>
              <a:t> &amp; </a:t>
            </a:r>
            <a:r>
              <a:rPr lang="en-US" sz="1200" dirty="0" err="1">
                <a:latin typeface="Times"/>
                <a:cs typeface="Times"/>
              </a:rPr>
              <a:t>Ljumberg</a:t>
            </a:r>
            <a:r>
              <a:rPr lang="en-US" sz="1200" dirty="0">
                <a:latin typeface="Times"/>
                <a:cs typeface="Times"/>
              </a:rPr>
              <a:t>. (1993). </a:t>
            </a:r>
            <a:r>
              <a:rPr lang="en-US" sz="1200" i="1" dirty="0">
                <a:latin typeface="Times"/>
                <a:cs typeface="Times"/>
              </a:rPr>
              <a:t>Journal of Neuroscience</a:t>
            </a:r>
            <a:r>
              <a:rPr lang="en-US" sz="1200" dirty="0">
                <a:latin typeface="Times"/>
                <a:cs typeface="Times"/>
              </a:rPr>
              <a:t>, 13, 900</a:t>
            </a:r>
          </a:p>
        </p:txBody>
      </p:sp>
      <p:pic>
        <p:nvPicPr>
          <p:cNvPr id="6" name="Picture 5">
            <a:extLst>
              <a:ext uri="{FF2B5EF4-FFF2-40B4-BE49-F238E27FC236}">
                <a16:creationId xmlns:a16="http://schemas.microsoft.com/office/drawing/2014/main" id="{2C467148-FA11-1F4F-B63B-B22F22A638B4}"/>
              </a:ext>
            </a:extLst>
          </p:cNvPr>
          <p:cNvPicPr>
            <a:picLocks noChangeAspect="1"/>
          </p:cNvPicPr>
          <p:nvPr/>
        </p:nvPicPr>
        <p:blipFill>
          <a:blip r:embed="rId2"/>
          <a:stretch>
            <a:fillRect/>
          </a:stretch>
        </p:blipFill>
        <p:spPr>
          <a:xfrm>
            <a:off x="831850" y="1374775"/>
            <a:ext cx="3287981" cy="3644900"/>
          </a:xfrm>
          <a:prstGeom prst="rect">
            <a:avLst/>
          </a:prstGeom>
        </p:spPr>
      </p:pic>
      <p:cxnSp>
        <p:nvCxnSpPr>
          <p:cNvPr id="8" name="Straight Connector 7">
            <a:extLst>
              <a:ext uri="{FF2B5EF4-FFF2-40B4-BE49-F238E27FC236}">
                <a16:creationId xmlns:a16="http://schemas.microsoft.com/office/drawing/2014/main" id="{0A9FE249-F2C0-3E4D-8892-BDF9860C3B5F}"/>
              </a:ext>
            </a:extLst>
          </p:cNvPr>
          <p:cNvCxnSpPr/>
          <p:nvPr/>
        </p:nvCxnSpPr>
        <p:spPr>
          <a:xfrm>
            <a:off x="5695950" y="1247775"/>
            <a:ext cx="495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44123A-A324-304E-9058-C2CFC2D60899}"/>
              </a:ext>
            </a:extLst>
          </p:cNvPr>
          <p:cNvCxnSpPr/>
          <p:nvPr/>
        </p:nvCxnSpPr>
        <p:spPr>
          <a:xfrm flipV="1">
            <a:off x="6210300" y="895350"/>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B55CE7-2E6C-FE4A-B08C-A6E5DC0EDACD}"/>
              </a:ext>
            </a:extLst>
          </p:cNvPr>
          <p:cNvCxnSpPr/>
          <p:nvPr/>
        </p:nvCxnSpPr>
        <p:spPr>
          <a:xfrm>
            <a:off x="6191250" y="885825"/>
            <a:ext cx="1543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64DD73-189A-E540-8E33-07EBB5807743}"/>
              </a:ext>
            </a:extLst>
          </p:cNvPr>
          <p:cNvCxnSpPr/>
          <p:nvPr/>
        </p:nvCxnSpPr>
        <p:spPr>
          <a:xfrm>
            <a:off x="7724775" y="895350"/>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1CB421-C8E9-8F4A-A47F-FBF1113CFC28}"/>
              </a:ext>
            </a:extLst>
          </p:cNvPr>
          <p:cNvCxnSpPr/>
          <p:nvPr/>
        </p:nvCxnSpPr>
        <p:spPr>
          <a:xfrm>
            <a:off x="7734300" y="1257300"/>
            <a:ext cx="16859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4CB471-4D67-9343-8ED4-5D2589CA0942}"/>
              </a:ext>
            </a:extLst>
          </p:cNvPr>
          <p:cNvCxnSpPr>
            <a:cxnSpLocks/>
          </p:cNvCxnSpPr>
          <p:nvPr/>
        </p:nvCxnSpPr>
        <p:spPr>
          <a:xfrm>
            <a:off x="5695950" y="1971675"/>
            <a:ext cx="16990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3F2310-DD66-7447-B41B-50B0342B1DF4}"/>
              </a:ext>
            </a:extLst>
          </p:cNvPr>
          <p:cNvCxnSpPr/>
          <p:nvPr/>
        </p:nvCxnSpPr>
        <p:spPr>
          <a:xfrm flipV="1">
            <a:off x="7394973" y="169545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143B24-333E-A34F-8372-F8C49A129DF4}"/>
              </a:ext>
            </a:extLst>
          </p:cNvPr>
          <p:cNvCxnSpPr/>
          <p:nvPr/>
        </p:nvCxnSpPr>
        <p:spPr>
          <a:xfrm>
            <a:off x="7394973" y="1685925"/>
            <a:ext cx="329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F1B4E5-5558-F945-B531-0D1B460AB4BE}"/>
              </a:ext>
            </a:extLst>
          </p:cNvPr>
          <p:cNvCxnSpPr/>
          <p:nvPr/>
        </p:nvCxnSpPr>
        <p:spPr>
          <a:xfrm>
            <a:off x="7734300" y="169545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AEE24E-0ED3-EB4B-BB69-2C24327A4595}"/>
              </a:ext>
            </a:extLst>
          </p:cNvPr>
          <p:cNvCxnSpPr/>
          <p:nvPr/>
        </p:nvCxnSpPr>
        <p:spPr>
          <a:xfrm flipV="1">
            <a:off x="7734300" y="1971675"/>
            <a:ext cx="1685925" cy="1905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2C1A4FF-2C8E-CF40-949B-BE91C5E9059E}"/>
              </a:ext>
            </a:extLst>
          </p:cNvPr>
          <p:cNvSpPr txBox="1"/>
          <p:nvPr/>
        </p:nvSpPr>
        <p:spPr>
          <a:xfrm>
            <a:off x="5061000" y="336590"/>
            <a:ext cx="1269899" cy="369332"/>
          </a:xfrm>
          <a:prstGeom prst="rect">
            <a:avLst/>
          </a:prstGeom>
          <a:noFill/>
        </p:spPr>
        <p:txBody>
          <a:bodyPr wrap="none" rtlCol="0">
            <a:spAutoFit/>
          </a:bodyPr>
          <a:lstStyle/>
          <a:p>
            <a:r>
              <a:rPr lang="fr-FR" dirty="0"/>
              <a:t>Condition 1</a:t>
            </a:r>
          </a:p>
        </p:txBody>
      </p:sp>
      <p:cxnSp>
        <p:nvCxnSpPr>
          <p:cNvPr id="44" name="Straight Connector 43">
            <a:extLst>
              <a:ext uri="{FF2B5EF4-FFF2-40B4-BE49-F238E27FC236}">
                <a16:creationId xmlns:a16="http://schemas.microsoft.com/office/drawing/2014/main" id="{16F29E8A-C2C3-1347-B3FE-4D4F06A6276E}"/>
              </a:ext>
            </a:extLst>
          </p:cNvPr>
          <p:cNvCxnSpPr/>
          <p:nvPr/>
        </p:nvCxnSpPr>
        <p:spPr>
          <a:xfrm>
            <a:off x="5534025" y="4557279"/>
            <a:ext cx="495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D491A9C-44ED-A247-BEB4-7F56EF686816}"/>
              </a:ext>
            </a:extLst>
          </p:cNvPr>
          <p:cNvCxnSpPr/>
          <p:nvPr/>
        </p:nvCxnSpPr>
        <p:spPr>
          <a:xfrm flipV="1">
            <a:off x="6048375" y="4204854"/>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59DE49-88E9-5246-8ECC-A45CDB1531BE}"/>
              </a:ext>
            </a:extLst>
          </p:cNvPr>
          <p:cNvCxnSpPr/>
          <p:nvPr/>
        </p:nvCxnSpPr>
        <p:spPr>
          <a:xfrm>
            <a:off x="6029325" y="4195329"/>
            <a:ext cx="1543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A5DB74-C97A-4447-8083-B3D5E0844342}"/>
              </a:ext>
            </a:extLst>
          </p:cNvPr>
          <p:cNvCxnSpPr/>
          <p:nvPr/>
        </p:nvCxnSpPr>
        <p:spPr>
          <a:xfrm>
            <a:off x="7562850" y="4204854"/>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7B7C07C-DA17-F042-BD75-4B302B51C7A2}"/>
              </a:ext>
            </a:extLst>
          </p:cNvPr>
          <p:cNvCxnSpPr/>
          <p:nvPr/>
        </p:nvCxnSpPr>
        <p:spPr>
          <a:xfrm>
            <a:off x="7572375" y="4566804"/>
            <a:ext cx="16859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8AC418-47CD-B645-80FA-9ECA8E0AE02A}"/>
              </a:ext>
            </a:extLst>
          </p:cNvPr>
          <p:cNvCxnSpPr>
            <a:cxnSpLocks/>
          </p:cNvCxnSpPr>
          <p:nvPr/>
        </p:nvCxnSpPr>
        <p:spPr>
          <a:xfrm>
            <a:off x="5534025" y="5281179"/>
            <a:ext cx="16990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F41DFE5-68E6-3848-A31C-63CBC449D70A}"/>
              </a:ext>
            </a:extLst>
          </p:cNvPr>
          <p:cNvCxnSpPr/>
          <p:nvPr/>
        </p:nvCxnSpPr>
        <p:spPr>
          <a:xfrm flipV="1">
            <a:off x="7233048" y="5004954"/>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58FAB4-4B38-BA48-BA9F-3EF8217337F0}"/>
              </a:ext>
            </a:extLst>
          </p:cNvPr>
          <p:cNvCxnSpPr/>
          <p:nvPr/>
        </p:nvCxnSpPr>
        <p:spPr>
          <a:xfrm>
            <a:off x="7233048" y="4995429"/>
            <a:ext cx="329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7583FA-E6D8-E14D-BCC5-DC239AAA3AEB}"/>
              </a:ext>
            </a:extLst>
          </p:cNvPr>
          <p:cNvCxnSpPr/>
          <p:nvPr/>
        </p:nvCxnSpPr>
        <p:spPr>
          <a:xfrm>
            <a:off x="7572375" y="5004954"/>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256F82-3356-9240-B9E6-345F0F13A8A8}"/>
              </a:ext>
            </a:extLst>
          </p:cNvPr>
          <p:cNvCxnSpPr/>
          <p:nvPr/>
        </p:nvCxnSpPr>
        <p:spPr>
          <a:xfrm flipV="1">
            <a:off x="7572375" y="5281179"/>
            <a:ext cx="1685925" cy="1905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3A569F4-C8C6-674B-82E4-7D08ABF6DAF3}"/>
              </a:ext>
            </a:extLst>
          </p:cNvPr>
          <p:cNvSpPr txBox="1"/>
          <p:nvPr/>
        </p:nvSpPr>
        <p:spPr>
          <a:xfrm>
            <a:off x="5041490" y="3636569"/>
            <a:ext cx="1269899" cy="369332"/>
          </a:xfrm>
          <a:prstGeom prst="rect">
            <a:avLst/>
          </a:prstGeom>
          <a:noFill/>
        </p:spPr>
        <p:txBody>
          <a:bodyPr wrap="none" rtlCol="0">
            <a:spAutoFit/>
          </a:bodyPr>
          <a:lstStyle/>
          <a:p>
            <a:r>
              <a:rPr lang="fr-FR" dirty="0"/>
              <a:t>Condition 2</a:t>
            </a:r>
          </a:p>
        </p:txBody>
      </p:sp>
    </p:spTree>
    <p:extLst>
      <p:ext uri="{BB962C8B-B14F-4D97-AF65-F5344CB8AC3E}">
        <p14:creationId xmlns:p14="http://schemas.microsoft.com/office/powerpoint/2010/main" val="320779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626CF-A9ED-6C45-B2B1-06EACB6B0E1D}"/>
              </a:ext>
            </a:extLst>
          </p:cNvPr>
          <p:cNvSpPr txBox="1"/>
          <p:nvPr/>
        </p:nvSpPr>
        <p:spPr>
          <a:xfrm>
            <a:off x="7394973" y="6421003"/>
            <a:ext cx="4635103" cy="276999"/>
          </a:xfrm>
          <a:prstGeom prst="rect">
            <a:avLst/>
          </a:prstGeom>
          <a:noFill/>
        </p:spPr>
        <p:txBody>
          <a:bodyPr wrap="none" rtlCol="0">
            <a:spAutoFit/>
          </a:bodyPr>
          <a:lstStyle/>
          <a:p>
            <a:r>
              <a:rPr lang="en-US" sz="1200" dirty="0">
                <a:latin typeface="Times"/>
                <a:cs typeface="Times"/>
              </a:rPr>
              <a:t>Schultz, </a:t>
            </a:r>
            <a:r>
              <a:rPr lang="en-US" sz="1200" dirty="0" err="1">
                <a:latin typeface="Times"/>
                <a:cs typeface="Times"/>
              </a:rPr>
              <a:t>Apicella</a:t>
            </a:r>
            <a:r>
              <a:rPr lang="en-US" sz="1200" dirty="0">
                <a:latin typeface="Times"/>
                <a:cs typeface="Times"/>
              </a:rPr>
              <a:t> &amp; </a:t>
            </a:r>
            <a:r>
              <a:rPr lang="en-US" sz="1200" dirty="0" err="1">
                <a:latin typeface="Times"/>
                <a:cs typeface="Times"/>
              </a:rPr>
              <a:t>Ljumberg</a:t>
            </a:r>
            <a:r>
              <a:rPr lang="en-US" sz="1200" dirty="0">
                <a:latin typeface="Times"/>
                <a:cs typeface="Times"/>
              </a:rPr>
              <a:t>. (1993). </a:t>
            </a:r>
            <a:r>
              <a:rPr lang="en-US" sz="1200" i="1" dirty="0">
                <a:latin typeface="Times"/>
                <a:cs typeface="Times"/>
              </a:rPr>
              <a:t>Journal of Neuroscience</a:t>
            </a:r>
            <a:r>
              <a:rPr lang="en-US" sz="1200" dirty="0">
                <a:latin typeface="Times"/>
                <a:cs typeface="Times"/>
              </a:rPr>
              <a:t>, 13, 900</a:t>
            </a:r>
          </a:p>
        </p:txBody>
      </p:sp>
      <p:pic>
        <p:nvPicPr>
          <p:cNvPr id="6" name="Picture 5">
            <a:extLst>
              <a:ext uri="{FF2B5EF4-FFF2-40B4-BE49-F238E27FC236}">
                <a16:creationId xmlns:a16="http://schemas.microsoft.com/office/drawing/2014/main" id="{2C467148-FA11-1F4F-B63B-B22F22A638B4}"/>
              </a:ext>
            </a:extLst>
          </p:cNvPr>
          <p:cNvPicPr>
            <a:picLocks noChangeAspect="1"/>
          </p:cNvPicPr>
          <p:nvPr/>
        </p:nvPicPr>
        <p:blipFill>
          <a:blip r:embed="rId2"/>
          <a:stretch>
            <a:fillRect/>
          </a:stretch>
        </p:blipFill>
        <p:spPr>
          <a:xfrm>
            <a:off x="831850" y="1374775"/>
            <a:ext cx="3287981" cy="3644900"/>
          </a:xfrm>
          <a:prstGeom prst="rect">
            <a:avLst/>
          </a:prstGeom>
        </p:spPr>
      </p:pic>
      <p:cxnSp>
        <p:nvCxnSpPr>
          <p:cNvPr id="8" name="Straight Connector 7">
            <a:extLst>
              <a:ext uri="{FF2B5EF4-FFF2-40B4-BE49-F238E27FC236}">
                <a16:creationId xmlns:a16="http://schemas.microsoft.com/office/drawing/2014/main" id="{0A9FE249-F2C0-3E4D-8892-BDF9860C3B5F}"/>
              </a:ext>
            </a:extLst>
          </p:cNvPr>
          <p:cNvCxnSpPr/>
          <p:nvPr/>
        </p:nvCxnSpPr>
        <p:spPr>
          <a:xfrm>
            <a:off x="5695950" y="1247775"/>
            <a:ext cx="495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44123A-A324-304E-9058-C2CFC2D60899}"/>
              </a:ext>
            </a:extLst>
          </p:cNvPr>
          <p:cNvCxnSpPr/>
          <p:nvPr/>
        </p:nvCxnSpPr>
        <p:spPr>
          <a:xfrm flipV="1">
            <a:off x="6210300" y="895350"/>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B55CE7-2E6C-FE4A-B08C-A6E5DC0EDACD}"/>
              </a:ext>
            </a:extLst>
          </p:cNvPr>
          <p:cNvCxnSpPr/>
          <p:nvPr/>
        </p:nvCxnSpPr>
        <p:spPr>
          <a:xfrm>
            <a:off x="6191250" y="885825"/>
            <a:ext cx="1543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64DD73-189A-E540-8E33-07EBB5807743}"/>
              </a:ext>
            </a:extLst>
          </p:cNvPr>
          <p:cNvCxnSpPr/>
          <p:nvPr/>
        </p:nvCxnSpPr>
        <p:spPr>
          <a:xfrm>
            <a:off x="7724775" y="895350"/>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1CB421-C8E9-8F4A-A47F-FBF1113CFC28}"/>
              </a:ext>
            </a:extLst>
          </p:cNvPr>
          <p:cNvCxnSpPr/>
          <p:nvPr/>
        </p:nvCxnSpPr>
        <p:spPr>
          <a:xfrm>
            <a:off x="7734300" y="1257300"/>
            <a:ext cx="16859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4CB471-4D67-9343-8ED4-5D2589CA0942}"/>
              </a:ext>
            </a:extLst>
          </p:cNvPr>
          <p:cNvCxnSpPr>
            <a:cxnSpLocks/>
          </p:cNvCxnSpPr>
          <p:nvPr/>
        </p:nvCxnSpPr>
        <p:spPr>
          <a:xfrm>
            <a:off x="5695950" y="1971675"/>
            <a:ext cx="16990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3F2310-DD66-7447-B41B-50B0342B1DF4}"/>
              </a:ext>
            </a:extLst>
          </p:cNvPr>
          <p:cNvCxnSpPr/>
          <p:nvPr/>
        </p:nvCxnSpPr>
        <p:spPr>
          <a:xfrm flipV="1">
            <a:off x="7394973" y="169545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143B24-333E-A34F-8372-F8C49A129DF4}"/>
              </a:ext>
            </a:extLst>
          </p:cNvPr>
          <p:cNvCxnSpPr/>
          <p:nvPr/>
        </p:nvCxnSpPr>
        <p:spPr>
          <a:xfrm>
            <a:off x="7394973" y="1685925"/>
            <a:ext cx="329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F1B4E5-5558-F945-B531-0D1B460AB4BE}"/>
              </a:ext>
            </a:extLst>
          </p:cNvPr>
          <p:cNvCxnSpPr/>
          <p:nvPr/>
        </p:nvCxnSpPr>
        <p:spPr>
          <a:xfrm>
            <a:off x="7734300" y="169545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AEE24E-0ED3-EB4B-BB69-2C24327A4595}"/>
              </a:ext>
            </a:extLst>
          </p:cNvPr>
          <p:cNvCxnSpPr/>
          <p:nvPr/>
        </p:nvCxnSpPr>
        <p:spPr>
          <a:xfrm flipV="1">
            <a:off x="7734300" y="1971675"/>
            <a:ext cx="1685925" cy="1905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2C1A4FF-2C8E-CF40-949B-BE91C5E9059E}"/>
              </a:ext>
            </a:extLst>
          </p:cNvPr>
          <p:cNvSpPr txBox="1"/>
          <p:nvPr/>
        </p:nvSpPr>
        <p:spPr>
          <a:xfrm>
            <a:off x="5061000" y="336590"/>
            <a:ext cx="1269899" cy="369332"/>
          </a:xfrm>
          <a:prstGeom prst="rect">
            <a:avLst/>
          </a:prstGeom>
          <a:noFill/>
        </p:spPr>
        <p:txBody>
          <a:bodyPr wrap="none" rtlCol="0">
            <a:spAutoFit/>
          </a:bodyPr>
          <a:lstStyle/>
          <a:p>
            <a:r>
              <a:rPr lang="fr-FR" dirty="0"/>
              <a:t>Condition 1</a:t>
            </a:r>
          </a:p>
        </p:txBody>
      </p:sp>
      <p:cxnSp>
        <p:nvCxnSpPr>
          <p:cNvPr id="44" name="Straight Connector 43">
            <a:extLst>
              <a:ext uri="{FF2B5EF4-FFF2-40B4-BE49-F238E27FC236}">
                <a16:creationId xmlns:a16="http://schemas.microsoft.com/office/drawing/2014/main" id="{16F29E8A-C2C3-1347-B3FE-4D4F06A6276E}"/>
              </a:ext>
            </a:extLst>
          </p:cNvPr>
          <p:cNvCxnSpPr/>
          <p:nvPr/>
        </p:nvCxnSpPr>
        <p:spPr>
          <a:xfrm>
            <a:off x="5534025" y="4557279"/>
            <a:ext cx="495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D491A9C-44ED-A247-BEB4-7F56EF686816}"/>
              </a:ext>
            </a:extLst>
          </p:cNvPr>
          <p:cNvCxnSpPr/>
          <p:nvPr/>
        </p:nvCxnSpPr>
        <p:spPr>
          <a:xfrm flipV="1">
            <a:off x="6048375" y="4204854"/>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59DE49-88E9-5246-8ECC-A45CDB1531BE}"/>
              </a:ext>
            </a:extLst>
          </p:cNvPr>
          <p:cNvCxnSpPr/>
          <p:nvPr/>
        </p:nvCxnSpPr>
        <p:spPr>
          <a:xfrm>
            <a:off x="6029325" y="4195329"/>
            <a:ext cx="1543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A5DB74-C97A-4447-8083-B3D5E0844342}"/>
              </a:ext>
            </a:extLst>
          </p:cNvPr>
          <p:cNvCxnSpPr/>
          <p:nvPr/>
        </p:nvCxnSpPr>
        <p:spPr>
          <a:xfrm>
            <a:off x="7562850" y="4204854"/>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7B7C07C-DA17-F042-BD75-4B302B51C7A2}"/>
              </a:ext>
            </a:extLst>
          </p:cNvPr>
          <p:cNvCxnSpPr/>
          <p:nvPr/>
        </p:nvCxnSpPr>
        <p:spPr>
          <a:xfrm>
            <a:off x="7572375" y="4566804"/>
            <a:ext cx="16859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8AC418-47CD-B645-80FA-9ECA8E0AE02A}"/>
              </a:ext>
            </a:extLst>
          </p:cNvPr>
          <p:cNvCxnSpPr>
            <a:cxnSpLocks/>
          </p:cNvCxnSpPr>
          <p:nvPr/>
        </p:nvCxnSpPr>
        <p:spPr>
          <a:xfrm>
            <a:off x="5534025" y="5281179"/>
            <a:ext cx="777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F41DFE5-68E6-3848-A31C-63CBC449D70A}"/>
              </a:ext>
            </a:extLst>
          </p:cNvPr>
          <p:cNvCxnSpPr/>
          <p:nvPr/>
        </p:nvCxnSpPr>
        <p:spPr>
          <a:xfrm flipV="1">
            <a:off x="6347223" y="501967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58FAB4-4B38-BA48-BA9F-3EF8217337F0}"/>
              </a:ext>
            </a:extLst>
          </p:cNvPr>
          <p:cNvCxnSpPr/>
          <p:nvPr/>
        </p:nvCxnSpPr>
        <p:spPr>
          <a:xfrm>
            <a:off x="6347223" y="5010150"/>
            <a:ext cx="329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7583FA-E6D8-E14D-BCC5-DC239AAA3AEB}"/>
              </a:ext>
            </a:extLst>
          </p:cNvPr>
          <p:cNvCxnSpPr/>
          <p:nvPr/>
        </p:nvCxnSpPr>
        <p:spPr>
          <a:xfrm>
            <a:off x="6686550" y="5019675"/>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256F82-3356-9240-B9E6-345F0F13A8A8}"/>
              </a:ext>
            </a:extLst>
          </p:cNvPr>
          <p:cNvCxnSpPr>
            <a:cxnSpLocks/>
          </p:cNvCxnSpPr>
          <p:nvPr/>
        </p:nvCxnSpPr>
        <p:spPr>
          <a:xfrm flipV="1">
            <a:off x="6686550" y="5281179"/>
            <a:ext cx="2571750" cy="33771"/>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3A569F4-C8C6-674B-82E4-7D08ABF6DAF3}"/>
              </a:ext>
            </a:extLst>
          </p:cNvPr>
          <p:cNvSpPr txBox="1"/>
          <p:nvPr/>
        </p:nvSpPr>
        <p:spPr>
          <a:xfrm>
            <a:off x="5041490" y="3636569"/>
            <a:ext cx="1269899" cy="369332"/>
          </a:xfrm>
          <a:prstGeom prst="rect">
            <a:avLst/>
          </a:prstGeom>
          <a:noFill/>
        </p:spPr>
        <p:txBody>
          <a:bodyPr wrap="none" rtlCol="0">
            <a:spAutoFit/>
          </a:bodyPr>
          <a:lstStyle/>
          <a:p>
            <a:r>
              <a:rPr lang="fr-FR" dirty="0"/>
              <a:t>Condition 2</a:t>
            </a:r>
          </a:p>
        </p:txBody>
      </p:sp>
    </p:spTree>
    <p:extLst>
      <p:ext uri="{BB962C8B-B14F-4D97-AF65-F5344CB8AC3E}">
        <p14:creationId xmlns:p14="http://schemas.microsoft.com/office/powerpoint/2010/main" val="616184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626CF-A9ED-6C45-B2B1-06EACB6B0E1D}"/>
              </a:ext>
            </a:extLst>
          </p:cNvPr>
          <p:cNvSpPr txBox="1"/>
          <p:nvPr/>
        </p:nvSpPr>
        <p:spPr>
          <a:xfrm>
            <a:off x="7394973" y="6421003"/>
            <a:ext cx="4635103" cy="276999"/>
          </a:xfrm>
          <a:prstGeom prst="rect">
            <a:avLst/>
          </a:prstGeom>
          <a:noFill/>
        </p:spPr>
        <p:txBody>
          <a:bodyPr wrap="none" rtlCol="0">
            <a:spAutoFit/>
          </a:bodyPr>
          <a:lstStyle/>
          <a:p>
            <a:r>
              <a:rPr lang="en-US" sz="1200" dirty="0">
                <a:latin typeface="Times"/>
                <a:cs typeface="Times"/>
              </a:rPr>
              <a:t>Schultz, </a:t>
            </a:r>
            <a:r>
              <a:rPr lang="en-US" sz="1200" dirty="0" err="1">
                <a:latin typeface="Times"/>
                <a:cs typeface="Times"/>
              </a:rPr>
              <a:t>Apicella</a:t>
            </a:r>
            <a:r>
              <a:rPr lang="en-US" sz="1200" dirty="0">
                <a:latin typeface="Times"/>
                <a:cs typeface="Times"/>
              </a:rPr>
              <a:t> &amp; </a:t>
            </a:r>
            <a:r>
              <a:rPr lang="en-US" sz="1200" dirty="0" err="1">
                <a:latin typeface="Times"/>
                <a:cs typeface="Times"/>
              </a:rPr>
              <a:t>Ljumberg</a:t>
            </a:r>
            <a:r>
              <a:rPr lang="en-US" sz="1200" dirty="0">
                <a:latin typeface="Times"/>
                <a:cs typeface="Times"/>
              </a:rPr>
              <a:t>. (1993). </a:t>
            </a:r>
            <a:r>
              <a:rPr lang="en-US" sz="1200" i="1" dirty="0">
                <a:latin typeface="Times"/>
                <a:cs typeface="Times"/>
              </a:rPr>
              <a:t>Journal of Neuroscience</a:t>
            </a:r>
            <a:r>
              <a:rPr lang="en-US" sz="1200" dirty="0">
                <a:latin typeface="Times"/>
                <a:cs typeface="Times"/>
              </a:rPr>
              <a:t>, 13, 900</a:t>
            </a:r>
          </a:p>
        </p:txBody>
      </p:sp>
      <p:pic>
        <p:nvPicPr>
          <p:cNvPr id="6" name="Picture 5">
            <a:extLst>
              <a:ext uri="{FF2B5EF4-FFF2-40B4-BE49-F238E27FC236}">
                <a16:creationId xmlns:a16="http://schemas.microsoft.com/office/drawing/2014/main" id="{2C467148-FA11-1F4F-B63B-B22F22A638B4}"/>
              </a:ext>
            </a:extLst>
          </p:cNvPr>
          <p:cNvPicPr>
            <a:picLocks noChangeAspect="1"/>
          </p:cNvPicPr>
          <p:nvPr/>
        </p:nvPicPr>
        <p:blipFill>
          <a:blip r:embed="rId2"/>
          <a:stretch>
            <a:fillRect/>
          </a:stretch>
        </p:blipFill>
        <p:spPr>
          <a:xfrm>
            <a:off x="831850" y="1374775"/>
            <a:ext cx="3287981" cy="3644900"/>
          </a:xfrm>
          <a:prstGeom prst="rect">
            <a:avLst/>
          </a:prstGeom>
        </p:spPr>
      </p:pic>
      <p:cxnSp>
        <p:nvCxnSpPr>
          <p:cNvPr id="8" name="Straight Connector 7">
            <a:extLst>
              <a:ext uri="{FF2B5EF4-FFF2-40B4-BE49-F238E27FC236}">
                <a16:creationId xmlns:a16="http://schemas.microsoft.com/office/drawing/2014/main" id="{0A9FE249-F2C0-3E4D-8892-BDF9860C3B5F}"/>
              </a:ext>
            </a:extLst>
          </p:cNvPr>
          <p:cNvCxnSpPr/>
          <p:nvPr/>
        </p:nvCxnSpPr>
        <p:spPr>
          <a:xfrm>
            <a:off x="5695950" y="1247775"/>
            <a:ext cx="495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44123A-A324-304E-9058-C2CFC2D60899}"/>
              </a:ext>
            </a:extLst>
          </p:cNvPr>
          <p:cNvCxnSpPr/>
          <p:nvPr/>
        </p:nvCxnSpPr>
        <p:spPr>
          <a:xfrm flipV="1">
            <a:off x="6210300" y="895350"/>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B55CE7-2E6C-FE4A-B08C-A6E5DC0EDACD}"/>
              </a:ext>
            </a:extLst>
          </p:cNvPr>
          <p:cNvCxnSpPr/>
          <p:nvPr/>
        </p:nvCxnSpPr>
        <p:spPr>
          <a:xfrm>
            <a:off x="6191250" y="885825"/>
            <a:ext cx="1543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64DD73-189A-E540-8E33-07EBB5807743}"/>
              </a:ext>
            </a:extLst>
          </p:cNvPr>
          <p:cNvCxnSpPr/>
          <p:nvPr/>
        </p:nvCxnSpPr>
        <p:spPr>
          <a:xfrm>
            <a:off x="7724775" y="895350"/>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1CB421-C8E9-8F4A-A47F-FBF1113CFC28}"/>
              </a:ext>
            </a:extLst>
          </p:cNvPr>
          <p:cNvCxnSpPr/>
          <p:nvPr/>
        </p:nvCxnSpPr>
        <p:spPr>
          <a:xfrm>
            <a:off x="7734300" y="1257300"/>
            <a:ext cx="16859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4CB471-4D67-9343-8ED4-5D2589CA0942}"/>
              </a:ext>
            </a:extLst>
          </p:cNvPr>
          <p:cNvCxnSpPr>
            <a:cxnSpLocks/>
          </p:cNvCxnSpPr>
          <p:nvPr/>
        </p:nvCxnSpPr>
        <p:spPr>
          <a:xfrm>
            <a:off x="5695950" y="1971675"/>
            <a:ext cx="16990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3F2310-DD66-7447-B41B-50B0342B1DF4}"/>
              </a:ext>
            </a:extLst>
          </p:cNvPr>
          <p:cNvCxnSpPr/>
          <p:nvPr/>
        </p:nvCxnSpPr>
        <p:spPr>
          <a:xfrm flipV="1">
            <a:off x="7394973" y="169545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143B24-333E-A34F-8372-F8C49A129DF4}"/>
              </a:ext>
            </a:extLst>
          </p:cNvPr>
          <p:cNvCxnSpPr/>
          <p:nvPr/>
        </p:nvCxnSpPr>
        <p:spPr>
          <a:xfrm>
            <a:off x="7394973" y="1685925"/>
            <a:ext cx="329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F1B4E5-5558-F945-B531-0D1B460AB4BE}"/>
              </a:ext>
            </a:extLst>
          </p:cNvPr>
          <p:cNvCxnSpPr/>
          <p:nvPr/>
        </p:nvCxnSpPr>
        <p:spPr>
          <a:xfrm>
            <a:off x="7734300" y="169545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AEE24E-0ED3-EB4B-BB69-2C24327A4595}"/>
              </a:ext>
            </a:extLst>
          </p:cNvPr>
          <p:cNvCxnSpPr/>
          <p:nvPr/>
        </p:nvCxnSpPr>
        <p:spPr>
          <a:xfrm flipV="1">
            <a:off x="7734300" y="1971675"/>
            <a:ext cx="1685925" cy="1905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2C1A4FF-2C8E-CF40-949B-BE91C5E9059E}"/>
              </a:ext>
            </a:extLst>
          </p:cNvPr>
          <p:cNvSpPr txBox="1"/>
          <p:nvPr/>
        </p:nvSpPr>
        <p:spPr>
          <a:xfrm>
            <a:off x="5061000" y="336590"/>
            <a:ext cx="1269899" cy="369332"/>
          </a:xfrm>
          <a:prstGeom prst="rect">
            <a:avLst/>
          </a:prstGeom>
          <a:noFill/>
        </p:spPr>
        <p:txBody>
          <a:bodyPr wrap="none" rtlCol="0">
            <a:spAutoFit/>
          </a:bodyPr>
          <a:lstStyle/>
          <a:p>
            <a:r>
              <a:rPr lang="fr-FR" dirty="0"/>
              <a:t>Condition 1</a:t>
            </a:r>
          </a:p>
        </p:txBody>
      </p:sp>
      <p:cxnSp>
        <p:nvCxnSpPr>
          <p:cNvPr id="44" name="Straight Connector 43">
            <a:extLst>
              <a:ext uri="{FF2B5EF4-FFF2-40B4-BE49-F238E27FC236}">
                <a16:creationId xmlns:a16="http://schemas.microsoft.com/office/drawing/2014/main" id="{16F29E8A-C2C3-1347-B3FE-4D4F06A6276E}"/>
              </a:ext>
            </a:extLst>
          </p:cNvPr>
          <p:cNvCxnSpPr/>
          <p:nvPr/>
        </p:nvCxnSpPr>
        <p:spPr>
          <a:xfrm>
            <a:off x="5534025" y="4557279"/>
            <a:ext cx="495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D491A9C-44ED-A247-BEB4-7F56EF686816}"/>
              </a:ext>
            </a:extLst>
          </p:cNvPr>
          <p:cNvCxnSpPr/>
          <p:nvPr/>
        </p:nvCxnSpPr>
        <p:spPr>
          <a:xfrm flipV="1">
            <a:off x="6048375" y="4204854"/>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59DE49-88E9-5246-8ECC-A45CDB1531BE}"/>
              </a:ext>
            </a:extLst>
          </p:cNvPr>
          <p:cNvCxnSpPr/>
          <p:nvPr/>
        </p:nvCxnSpPr>
        <p:spPr>
          <a:xfrm>
            <a:off x="6029325" y="4195329"/>
            <a:ext cx="1543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A5DB74-C97A-4447-8083-B3D5E0844342}"/>
              </a:ext>
            </a:extLst>
          </p:cNvPr>
          <p:cNvCxnSpPr/>
          <p:nvPr/>
        </p:nvCxnSpPr>
        <p:spPr>
          <a:xfrm>
            <a:off x="7562850" y="4204854"/>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7B7C07C-DA17-F042-BD75-4B302B51C7A2}"/>
              </a:ext>
            </a:extLst>
          </p:cNvPr>
          <p:cNvCxnSpPr/>
          <p:nvPr/>
        </p:nvCxnSpPr>
        <p:spPr>
          <a:xfrm>
            <a:off x="7572375" y="4566804"/>
            <a:ext cx="16859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8AC418-47CD-B645-80FA-9ECA8E0AE02A}"/>
              </a:ext>
            </a:extLst>
          </p:cNvPr>
          <p:cNvCxnSpPr>
            <a:cxnSpLocks/>
          </p:cNvCxnSpPr>
          <p:nvPr/>
        </p:nvCxnSpPr>
        <p:spPr>
          <a:xfrm>
            <a:off x="5534025" y="5281179"/>
            <a:ext cx="2365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F41DFE5-68E6-3848-A31C-63CBC449D70A}"/>
              </a:ext>
            </a:extLst>
          </p:cNvPr>
          <p:cNvCxnSpPr/>
          <p:nvPr/>
        </p:nvCxnSpPr>
        <p:spPr>
          <a:xfrm flipV="1">
            <a:off x="7899798" y="4985904"/>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58FAB4-4B38-BA48-BA9F-3EF8217337F0}"/>
              </a:ext>
            </a:extLst>
          </p:cNvPr>
          <p:cNvCxnSpPr/>
          <p:nvPr/>
        </p:nvCxnSpPr>
        <p:spPr>
          <a:xfrm>
            <a:off x="7899798" y="4976379"/>
            <a:ext cx="329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7583FA-E6D8-E14D-BCC5-DC239AAA3AEB}"/>
              </a:ext>
            </a:extLst>
          </p:cNvPr>
          <p:cNvCxnSpPr/>
          <p:nvPr/>
        </p:nvCxnSpPr>
        <p:spPr>
          <a:xfrm>
            <a:off x="8239125" y="4985904"/>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256F82-3356-9240-B9E6-345F0F13A8A8}"/>
              </a:ext>
            </a:extLst>
          </p:cNvPr>
          <p:cNvCxnSpPr>
            <a:cxnSpLocks/>
          </p:cNvCxnSpPr>
          <p:nvPr/>
        </p:nvCxnSpPr>
        <p:spPr>
          <a:xfrm>
            <a:off x="8239125" y="5281179"/>
            <a:ext cx="1019175" cy="1"/>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3A569F4-C8C6-674B-82E4-7D08ABF6DAF3}"/>
              </a:ext>
            </a:extLst>
          </p:cNvPr>
          <p:cNvSpPr txBox="1"/>
          <p:nvPr/>
        </p:nvSpPr>
        <p:spPr>
          <a:xfrm>
            <a:off x="5041490" y="3636569"/>
            <a:ext cx="1269899" cy="369332"/>
          </a:xfrm>
          <a:prstGeom prst="rect">
            <a:avLst/>
          </a:prstGeom>
          <a:noFill/>
        </p:spPr>
        <p:txBody>
          <a:bodyPr wrap="none" rtlCol="0">
            <a:spAutoFit/>
          </a:bodyPr>
          <a:lstStyle/>
          <a:p>
            <a:r>
              <a:rPr lang="fr-FR" dirty="0"/>
              <a:t>Condition 2</a:t>
            </a:r>
          </a:p>
        </p:txBody>
      </p:sp>
    </p:spTree>
    <p:extLst>
      <p:ext uri="{BB962C8B-B14F-4D97-AF65-F5344CB8AC3E}">
        <p14:creationId xmlns:p14="http://schemas.microsoft.com/office/powerpoint/2010/main" val="162291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626CF-A9ED-6C45-B2B1-06EACB6B0E1D}"/>
              </a:ext>
            </a:extLst>
          </p:cNvPr>
          <p:cNvSpPr txBox="1"/>
          <p:nvPr/>
        </p:nvSpPr>
        <p:spPr>
          <a:xfrm>
            <a:off x="7394973" y="6421003"/>
            <a:ext cx="4635103" cy="276999"/>
          </a:xfrm>
          <a:prstGeom prst="rect">
            <a:avLst/>
          </a:prstGeom>
          <a:noFill/>
        </p:spPr>
        <p:txBody>
          <a:bodyPr wrap="none" rtlCol="0">
            <a:spAutoFit/>
          </a:bodyPr>
          <a:lstStyle/>
          <a:p>
            <a:r>
              <a:rPr lang="en-US" sz="1200" dirty="0">
                <a:latin typeface="Times"/>
                <a:cs typeface="Times"/>
              </a:rPr>
              <a:t>Schultz, </a:t>
            </a:r>
            <a:r>
              <a:rPr lang="en-US" sz="1200" dirty="0" err="1">
                <a:latin typeface="Times"/>
                <a:cs typeface="Times"/>
              </a:rPr>
              <a:t>Apicella</a:t>
            </a:r>
            <a:r>
              <a:rPr lang="en-US" sz="1200" dirty="0">
                <a:latin typeface="Times"/>
                <a:cs typeface="Times"/>
              </a:rPr>
              <a:t> &amp; </a:t>
            </a:r>
            <a:r>
              <a:rPr lang="en-US" sz="1200" dirty="0" err="1">
                <a:latin typeface="Times"/>
                <a:cs typeface="Times"/>
              </a:rPr>
              <a:t>Ljumberg</a:t>
            </a:r>
            <a:r>
              <a:rPr lang="en-US" sz="1200" dirty="0">
                <a:latin typeface="Times"/>
                <a:cs typeface="Times"/>
              </a:rPr>
              <a:t>. (1993). </a:t>
            </a:r>
            <a:r>
              <a:rPr lang="en-US" sz="1200" i="1" dirty="0">
                <a:latin typeface="Times"/>
                <a:cs typeface="Times"/>
              </a:rPr>
              <a:t>Journal of Neuroscience</a:t>
            </a:r>
            <a:r>
              <a:rPr lang="en-US" sz="1200" dirty="0">
                <a:latin typeface="Times"/>
                <a:cs typeface="Times"/>
              </a:rPr>
              <a:t>, 13, 900</a:t>
            </a:r>
          </a:p>
        </p:txBody>
      </p:sp>
      <p:pic>
        <p:nvPicPr>
          <p:cNvPr id="6" name="Picture 5">
            <a:extLst>
              <a:ext uri="{FF2B5EF4-FFF2-40B4-BE49-F238E27FC236}">
                <a16:creationId xmlns:a16="http://schemas.microsoft.com/office/drawing/2014/main" id="{2C467148-FA11-1F4F-B63B-B22F22A638B4}"/>
              </a:ext>
            </a:extLst>
          </p:cNvPr>
          <p:cNvPicPr>
            <a:picLocks noChangeAspect="1"/>
          </p:cNvPicPr>
          <p:nvPr/>
        </p:nvPicPr>
        <p:blipFill>
          <a:blip r:embed="rId2"/>
          <a:stretch>
            <a:fillRect/>
          </a:stretch>
        </p:blipFill>
        <p:spPr>
          <a:xfrm>
            <a:off x="831850" y="1374775"/>
            <a:ext cx="3287981" cy="3644900"/>
          </a:xfrm>
          <a:prstGeom prst="rect">
            <a:avLst/>
          </a:prstGeom>
        </p:spPr>
      </p:pic>
      <p:cxnSp>
        <p:nvCxnSpPr>
          <p:cNvPr id="8" name="Straight Connector 7">
            <a:extLst>
              <a:ext uri="{FF2B5EF4-FFF2-40B4-BE49-F238E27FC236}">
                <a16:creationId xmlns:a16="http://schemas.microsoft.com/office/drawing/2014/main" id="{0A9FE249-F2C0-3E4D-8892-BDF9860C3B5F}"/>
              </a:ext>
            </a:extLst>
          </p:cNvPr>
          <p:cNvCxnSpPr/>
          <p:nvPr/>
        </p:nvCxnSpPr>
        <p:spPr>
          <a:xfrm>
            <a:off x="5695950" y="1247775"/>
            <a:ext cx="495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44123A-A324-304E-9058-C2CFC2D60899}"/>
              </a:ext>
            </a:extLst>
          </p:cNvPr>
          <p:cNvCxnSpPr/>
          <p:nvPr/>
        </p:nvCxnSpPr>
        <p:spPr>
          <a:xfrm flipV="1">
            <a:off x="6210300" y="895350"/>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B55CE7-2E6C-FE4A-B08C-A6E5DC0EDACD}"/>
              </a:ext>
            </a:extLst>
          </p:cNvPr>
          <p:cNvCxnSpPr/>
          <p:nvPr/>
        </p:nvCxnSpPr>
        <p:spPr>
          <a:xfrm>
            <a:off x="6191250" y="885825"/>
            <a:ext cx="1543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64DD73-189A-E540-8E33-07EBB5807743}"/>
              </a:ext>
            </a:extLst>
          </p:cNvPr>
          <p:cNvCxnSpPr/>
          <p:nvPr/>
        </p:nvCxnSpPr>
        <p:spPr>
          <a:xfrm>
            <a:off x="7724775" y="895350"/>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1CB421-C8E9-8F4A-A47F-FBF1113CFC28}"/>
              </a:ext>
            </a:extLst>
          </p:cNvPr>
          <p:cNvCxnSpPr/>
          <p:nvPr/>
        </p:nvCxnSpPr>
        <p:spPr>
          <a:xfrm>
            <a:off x="7734300" y="1257300"/>
            <a:ext cx="16859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4CB471-4D67-9343-8ED4-5D2589CA0942}"/>
              </a:ext>
            </a:extLst>
          </p:cNvPr>
          <p:cNvCxnSpPr>
            <a:cxnSpLocks/>
          </p:cNvCxnSpPr>
          <p:nvPr/>
        </p:nvCxnSpPr>
        <p:spPr>
          <a:xfrm>
            <a:off x="5695950" y="1971675"/>
            <a:ext cx="16990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3F2310-DD66-7447-B41B-50B0342B1DF4}"/>
              </a:ext>
            </a:extLst>
          </p:cNvPr>
          <p:cNvCxnSpPr/>
          <p:nvPr/>
        </p:nvCxnSpPr>
        <p:spPr>
          <a:xfrm flipV="1">
            <a:off x="7394973" y="169545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143B24-333E-A34F-8372-F8C49A129DF4}"/>
              </a:ext>
            </a:extLst>
          </p:cNvPr>
          <p:cNvCxnSpPr/>
          <p:nvPr/>
        </p:nvCxnSpPr>
        <p:spPr>
          <a:xfrm>
            <a:off x="7394973" y="1685925"/>
            <a:ext cx="329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F1B4E5-5558-F945-B531-0D1B460AB4BE}"/>
              </a:ext>
            </a:extLst>
          </p:cNvPr>
          <p:cNvCxnSpPr/>
          <p:nvPr/>
        </p:nvCxnSpPr>
        <p:spPr>
          <a:xfrm>
            <a:off x="7734300" y="169545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AEE24E-0ED3-EB4B-BB69-2C24327A4595}"/>
              </a:ext>
            </a:extLst>
          </p:cNvPr>
          <p:cNvCxnSpPr/>
          <p:nvPr/>
        </p:nvCxnSpPr>
        <p:spPr>
          <a:xfrm flipV="1">
            <a:off x="7734300" y="1971675"/>
            <a:ext cx="1685925" cy="1905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2C1A4FF-2C8E-CF40-949B-BE91C5E9059E}"/>
              </a:ext>
            </a:extLst>
          </p:cNvPr>
          <p:cNvSpPr txBox="1"/>
          <p:nvPr/>
        </p:nvSpPr>
        <p:spPr>
          <a:xfrm>
            <a:off x="5061000" y="336590"/>
            <a:ext cx="1269899" cy="369332"/>
          </a:xfrm>
          <a:prstGeom prst="rect">
            <a:avLst/>
          </a:prstGeom>
          <a:noFill/>
        </p:spPr>
        <p:txBody>
          <a:bodyPr wrap="none" rtlCol="0">
            <a:spAutoFit/>
          </a:bodyPr>
          <a:lstStyle/>
          <a:p>
            <a:r>
              <a:rPr lang="fr-FR" dirty="0"/>
              <a:t>Condition 1</a:t>
            </a:r>
          </a:p>
        </p:txBody>
      </p:sp>
      <p:cxnSp>
        <p:nvCxnSpPr>
          <p:cNvPr id="44" name="Straight Connector 43">
            <a:extLst>
              <a:ext uri="{FF2B5EF4-FFF2-40B4-BE49-F238E27FC236}">
                <a16:creationId xmlns:a16="http://schemas.microsoft.com/office/drawing/2014/main" id="{16F29E8A-C2C3-1347-B3FE-4D4F06A6276E}"/>
              </a:ext>
            </a:extLst>
          </p:cNvPr>
          <p:cNvCxnSpPr/>
          <p:nvPr/>
        </p:nvCxnSpPr>
        <p:spPr>
          <a:xfrm>
            <a:off x="5534025" y="4557279"/>
            <a:ext cx="495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D491A9C-44ED-A247-BEB4-7F56EF686816}"/>
              </a:ext>
            </a:extLst>
          </p:cNvPr>
          <p:cNvCxnSpPr/>
          <p:nvPr/>
        </p:nvCxnSpPr>
        <p:spPr>
          <a:xfrm flipV="1">
            <a:off x="6048375" y="4204854"/>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59DE49-88E9-5246-8ECC-A45CDB1531BE}"/>
              </a:ext>
            </a:extLst>
          </p:cNvPr>
          <p:cNvCxnSpPr/>
          <p:nvPr/>
        </p:nvCxnSpPr>
        <p:spPr>
          <a:xfrm>
            <a:off x="6029325" y="4195329"/>
            <a:ext cx="1543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A5DB74-C97A-4447-8083-B3D5E0844342}"/>
              </a:ext>
            </a:extLst>
          </p:cNvPr>
          <p:cNvCxnSpPr/>
          <p:nvPr/>
        </p:nvCxnSpPr>
        <p:spPr>
          <a:xfrm>
            <a:off x="7562850" y="4204854"/>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7B7C07C-DA17-F042-BD75-4B302B51C7A2}"/>
              </a:ext>
            </a:extLst>
          </p:cNvPr>
          <p:cNvCxnSpPr/>
          <p:nvPr/>
        </p:nvCxnSpPr>
        <p:spPr>
          <a:xfrm>
            <a:off x="7572375" y="4566804"/>
            <a:ext cx="16859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8AC418-47CD-B645-80FA-9ECA8E0AE02A}"/>
              </a:ext>
            </a:extLst>
          </p:cNvPr>
          <p:cNvCxnSpPr>
            <a:cxnSpLocks/>
          </p:cNvCxnSpPr>
          <p:nvPr/>
        </p:nvCxnSpPr>
        <p:spPr>
          <a:xfrm>
            <a:off x="5534025" y="5281179"/>
            <a:ext cx="5905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F41DFE5-68E6-3848-A31C-63CBC449D70A}"/>
              </a:ext>
            </a:extLst>
          </p:cNvPr>
          <p:cNvCxnSpPr/>
          <p:nvPr/>
        </p:nvCxnSpPr>
        <p:spPr>
          <a:xfrm flipV="1">
            <a:off x="6124575" y="502920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58FAB4-4B38-BA48-BA9F-3EF8217337F0}"/>
              </a:ext>
            </a:extLst>
          </p:cNvPr>
          <p:cNvCxnSpPr/>
          <p:nvPr/>
        </p:nvCxnSpPr>
        <p:spPr>
          <a:xfrm>
            <a:off x="6124575" y="5019675"/>
            <a:ext cx="329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7583FA-E6D8-E14D-BCC5-DC239AAA3AEB}"/>
              </a:ext>
            </a:extLst>
          </p:cNvPr>
          <p:cNvCxnSpPr/>
          <p:nvPr/>
        </p:nvCxnSpPr>
        <p:spPr>
          <a:xfrm>
            <a:off x="6463902" y="502920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256F82-3356-9240-B9E6-345F0F13A8A8}"/>
              </a:ext>
            </a:extLst>
          </p:cNvPr>
          <p:cNvCxnSpPr>
            <a:cxnSpLocks/>
          </p:cNvCxnSpPr>
          <p:nvPr/>
        </p:nvCxnSpPr>
        <p:spPr>
          <a:xfrm>
            <a:off x="6463902" y="5281180"/>
            <a:ext cx="2794398"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3A569F4-C8C6-674B-82E4-7D08ABF6DAF3}"/>
              </a:ext>
            </a:extLst>
          </p:cNvPr>
          <p:cNvSpPr txBox="1"/>
          <p:nvPr/>
        </p:nvSpPr>
        <p:spPr>
          <a:xfrm>
            <a:off x="5041490" y="3636569"/>
            <a:ext cx="1269899" cy="369332"/>
          </a:xfrm>
          <a:prstGeom prst="rect">
            <a:avLst/>
          </a:prstGeom>
          <a:noFill/>
        </p:spPr>
        <p:txBody>
          <a:bodyPr wrap="none" rtlCol="0">
            <a:spAutoFit/>
          </a:bodyPr>
          <a:lstStyle/>
          <a:p>
            <a:r>
              <a:rPr lang="fr-FR" dirty="0"/>
              <a:t>Condition 2</a:t>
            </a:r>
          </a:p>
        </p:txBody>
      </p:sp>
    </p:spTree>
    <p:extLst>
      <p:ext uri="{BB962C8B-B14F-4D97-AF65-F5344CB8AC3E}">
        <p14:creationId xmlns:p14="http://schemas.microsoft.com/office/powerpoint/2010/main" val="4273668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626CF-A9ED-6C45-B2B1-06EACB6B0E1D}"/>
              </a:ext>
            </a:extLst>
          </p:cNvPr>
          <p:cNvSpPr txBox="1"/>
          <p:nvPr/>
        </p:nvSpPr>
        <p:spPr>
          <a:xfrm>
            <a:off x="7394973" y="6421003"/>
            <a:ext cx="4635103" cy="276999"/>
          </a:xfrm>
          <a:prstGeom prst="rect">
            <a:avLst/>
          </a:prstGeom>
          <a:noFill/>
        </p:spPr>
        <p:txBody>
          <a:bodyPr wrap="none" rtlCol="0">
            <a:spAutoFit/>
          </a:bodyPr>
          <a:lstStyle/>
          <a:p>
            <a:r>
              <a:rPr lang="en-US" sz="1200" dirty="0">
                <a:latin typeface="Times"/>
                <a:cs typeface="Times"/>
              </a:rPr>
              <a:t>Schultz, </a:t>
            </a:r>
            <a:r>
              <a:rPr lang="en-US" sz="1200" dirty="0" err="1">
                <a:latin typeface="Times"/>
                <a:cs typeface="Times"/>
              </a:rPr>
              <a:t>Apicella</a:t>
            </a:r>
            <a:r>
              <a:rPr lang="en-US" sz="1200" dirty="0">
                <a:latin typeface="Times"/>
                <a:cs typeface="Times"/>
              </a:rPr>
              <a:t> &amp; </a:t>
            </a:r>
            <a:r>
              <a:rPr lang="en-US" sz="1200" dirty="0" err="1">
                <a:latin typeface="Times"/>
                <a:cs typeface="Times"/>
              </a:rPr>
              <a:t>Ljumberg</a:t>
            </a:r>
            <a:r>
              <a:rPr lang="en-US" sz="1200" dirty="0">
                <a:latin typeface="Times"/>
                <a:cs typeface="Times"/>
              </a:rPr>
              <a:t>. (1993). </a:t>
            </a:r>
            <a:r>
              <a:rPr lang="en-US" sz="1200" i="1" dirty="0">
                <a:latin typeface="Times"/>
                <a:cs typeface="Times"/>
              </a:rPr>
              <a:t>Journal of Neuroscience</a:t>
            </a:r>
            <a:r>
              <a:rPr lang="en-US" sz="1200" dirty="0">
                <a:latin typeface="Times"/>
                <a:cs typeface="Times"/>
              </a:rPr>
              <a:t>, 13, 900</a:t>
            </a:r>
          </a:p>
        </p:txBody>
      </p:sp>
      <p:pic>
        <p:nvPicPr>
          <p:cNvPr id="6" name="Picture 5">
            <a:extLst>
              <a:ext uri="{FF2B5EF4-FFF2-40B4-BE49-F238E27FC236}">
                <a16:creationId xmlns:a16="http://schemas.microsoft.com/office/drawing/2014/main" id="{2C467148-FA11-1F4F-B63B-B22F22A638B4}"/>
              </a:ext>
            </a:extLst>
          </p:cNvPr>
          <p:cNvPicPr>
            <a:picLocks noChangeAspect="1"/>
          </p:cNvPicPr>
          <p:nvPr/>
        </p:nvPicPr>
        <p:blipFill>
          <a:blip r:embed="rId2"/>
          <a:stretch>
            <a:fillRect/>
          </a:stretch>
        </p:blipFill>
        <p:spPr>
          <a:xfrm>
            <a:off x="831850" y="1374775"/>
            <a:ext cx="3287981" cy="3644900"/>
          </a:xfrm>
          <a:prstGeom prst="rect">
            <a:avLst/>
          </a:prstGeom>
        </p:spPr>
      </p:pic>
      <p:cxnSp>
        <p:nvCxnSpPr>
          <p:cNvPr id="8" name="Straight Connector 7">
            <a:extLst>
              <a:ext uri="{FF2B5EF4-FFF2-40B4-BE49-F238E27FC236}">
                <a16:creationId xmlns:a16="http://schemas.microsoft.com/office/drawing/2014/main" id="{0A9FE249-F2C0-3E4D-8892-BDF9860C3B5F}"/>
              </a:ext>
            </a:extLst>
          </p:cNvPr>
          <p:cNvCxnSpPr/>
          <p:nvPr/>
        </p:nvCxnSpPr>
        <p:spPr>
          <a:xfrm>
            <a:off x="5695950" y="1247775"/>
            <a:ext cx="495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44123A-A324-304E-9058-C2CFC2D60899}"/>
              </a:ext>
            </a:extLst>
          </p:cNvPr>
          <p:cNvCxnSpPr/>
          <p:nvPr/>
        </p:nvCxnSpPr>
        <p:spPr>
          <a:xfrm flipV="1">
            <a:off x="6210300" y="895350"/>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B55CE7-2E6C-FE4A-B08C-A6E5DC0EDACD}"/>
              </a:ext>
            </a:extLst>
          </p:cNvPr>
          <p:cNvCxnSpPr/>
          <p:nvPr/>
        </p:nvCxnSpPr>
        <p:spPr>
          <a:xfrm>
            <a:off x="6191250" y="885825"/>
            <a:ext cx="1543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64DD73-189A-E540-8E33-07EBB5807743}"/>
              </a:ext>
            </a:extLst>
          </p:cNvPr>
          <p:cNvCxnSpPr/>
          <p:nvPr/>
        </p:nvCxnSpPr>
        <p:spPr>
          <a:xfrm>
            <a:off x="7724775" y="895350"/>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1CB421-C8E9-8F4A-A47F-FBF1113CFC28}"/>
              </a:ext>
            </a:extLst>
          </p:cNvPr>
          <p:cNvCxnSpPr/>
          <p:nvPr/>
        </p:nvCxnSpPr>
        <p:spPr>
          <a:xfrm>
            <a:off x="7734300" y="1257300"/>
            <a:ext cx="16859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4CB471-4D67-9343-8ED4-5D2589CA0942}"/>
              </a:ext>
            </a:extLst>
          </p:cNvPr>
          <p:cNvCxnSpPr>
            <a:cxnSpLocks/>
          </p:cNvCxnSpPr>
          <p:nvPr/>
        </p:nvCxnSpPr>
        <p:spPr>
          <a:xfrm>
            <a:off x="5695950" y="1971675"/>
            <a:ext cx="16990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3F2310-DD66-7447-B41B-50B0342B1DF4}"/>
              </a:ext>
            </a:extLst>
          </p:cNvPr>
          <p:cNvCxnSpPr/>
          <p:nvPr/>
        </p:nvCxnSpPr>
        <p:spPr>
          <a:xfrm flipV="1">
            <a:off x="7394973" y="169545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143B24-333E-A34F-8372-F8C49A129DF4}"/>
              </a:ext>
            </a:extLst>
          </p:cNvPr>
          <p:cNvCxnSpPr/>
          <p:nvPr/>
        </p:nvCxnSpPr>
        <p:spPr>
          <a:xfrm>
            <a:off x="7394973" y="1685925"/>
            <a:ext cx="329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F1B4E5-5558-F945-B531-0D1B460AB4BE}"/>
              </a:ext>
            </a:extLst>
          </p:cNvPr>
          <p:cNvCxnSpPr/>
          <p:nvPr/>
        </p:nvCxnSpPr>
        <p:spPr>
          <a:xfrm>
            <a:off x="7734300" y="1695450"/>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AEE24E-0ED3-EB4B-BB69-2C24327A4595}"/>
              </a:ext>
            </a:extLst>
          </p:cNvPr>
          <p:cNvCxnSpPr/>
          <p:nvPr/>
        </p:nvCxnSpPr>
        <p:spPr>
          <a:xfrm flipV="1">
            <a:off x="7734300" y="1971675"/>
            <a:ext cx="1685925" cy="1905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2C1A4FF-2C8E-CF40-949B-BE91C5E9059E}"/>
              </a:ext>
            </a:extLst>
          </p:cNvPr>
          <p:cNvSpPr txBox="1"/>
          <p:nvPr/>
        </p:nvSpPr>
        <p:spPr>
          <a:xfrm>
            <a:off x="5061000" y="336590"/>
            <a:ext cx="1269899" cy="369332"/>
          </a:xfrm>
          <a:prstGeom prst="rect">
            <a:avLst/>
          </a:prstGeom>
          <a:noFill/>
        </p:spPr>
        <p:txBody>
          <a:bodyPr wrap="none" rtlCol="0">
            <a:spAutoFit/>
          </a:bodyPr>
          <a:lstStyle/>
          <a:p>
            <a:r>
              <a:rPr lang="fr-FR" dirty="0"/>
              <a:t>Condition 1</a:t>
            </a:r>
          </a:p>
        </p:txBody>
      </p:sp>
      <p:cxnSp>
        <p:nvCxnSpPr>
          <p:cNvPr id="44" name="Straight Connector 43">
            <a:extLst>
              <a:ext uri="{FF2B5EF4-FFF2-40B4-BE49-F238E27FC236}">
                <a16:creationId xmlns:a16="http://schemas.microsoft.com/office/drawing/2014/main" id="{16F29E8A-C2C3-1347-B3FE-4D4F06A6276E}"/>
              </a:ext>
            </a:extLst>
          </p:cNvPr>
          <p:cNvCxnSpPr/>
          <p:nvPr/>
        </p:nvCxnSpPr>
        <p:spPr>
          <a:xfrm>
            <a:off x="5534025" y="4557279"/>
            <a:ext cx="495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D491A9C-44ED-A247-BEB4-7F56EF686816}"/>
              </a:ext>
            </a:extLst>
          </p:cNvPr>
          <p:cNvCxnSpPr/>
          <p:nvPr/>
        </p:nvCxnSpPr>
        <p:spPr>
          <a:xfrm flipV="1">
            <a:off x="6048375" y="4204854"/>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59DE49-88E9-5246-8ECC-A45CDB1531BE}"/>
              </a:ext>
            </a:extLst>
          </p:cNvPr>
          <p:cNvCxnSpPr/>
          <p:nvPr/>
        </p:nvCxnSpPr>
        <p:spPr>
          <a:xfrm>
            <a:off x="6029325" y="4195329"/>
            <a:ext cx="1543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A5DB74-C97A-4447-8083-B3D5E0844342}"/>
              </a:ext>
            </a:extLst>
          </p:cNvPr>
          <p:cNvCxnSpPr/>
          <p:nvPr/>
        </p:nvCxnSpPr>
        <p:spPr>
          <a:xfrm>
            <a:off x="7562850" y="4204854"/>
            <a:ext cx="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7B7C07C-DA17-F042-BD75-4B302B51C7A2}"/>
              </a:ext>
            </a:extLst>
          </p:cNvPr>
          <p:cNvCxnSpPr/>
          <p:nvPr/>
        </p:nvCxnSpPr>
        <p:spPr>
          <a:xfrm>
            <a:off x="7572375" y="4566804"/>
            <a:ext cx="16859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8AC418-47CD-B645-80FA-9ECA8E0AE02A}"/>
              </a:ext>
            </a:extLst>
          </p:cNvPr>
          <p:cNvCxnSpPr>
            <a:cxnSpLocks/>
          </p:cNvCxnSpPr>
          <p:nvPr/>
        </p:nvCxnSpPr>
        <p:spPr>
          <a:xfrm>
            <a:off x="5534025" y="5281179"/>
            <a:ext cx="2365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F41DFE5-68E6-3848-A31C-63CBC449D70A}"/>
              </a:ext>
            </a:extLst>
          </p:cNvPr>
          <p:cNvCxnSpPr/>
          <p:nvPr/>
        </p:nvCxnSpPr>
        <p:spPr>
          <a:xfrm flipV="1">
            <a:off x="7899798" y="4985904"/>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58FAB4-4B38-BA48-BA9F-3EF8217337F0}"/>
              </a:ext>
            </a:extLst>
          </p:cNvPr>
          <p:cNvCxnSpPr/>
          <p:nvPr/>
        </p:nvCxnSpPr>
        <p:spPr>
          <a:xfrm>
            <a:off x="7899798" y="4976379"/>
            <a:ext cx="329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7583FA-E6D8-E14D-BCC5-DC239AAA3AEB}"/>
              </a:ext>
            </a:extLst>
          </p:cNvPr>
          <p:cNvCxnSpPr/>
          <p:nvPr/>
        </p:nvCxnSpPr>
        <p:spPr>
          <a:xfrm>
            <a:off x="8239125" y="4985904"/>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256F82-3356-9240-B9E6-345F0F13A8A8}"/>
              </a:ext>
            </a:extLst>
          </p:cNvPr>
          <p:cNvCxnSpPr>
            <a:cxnSpLocks/>
          </p:cNvCxnSpPr>
          <p:nvPr/>
        </p:nvCxnSpPr>
        <p:spPr>
          <a:xfrm>
            <a:off x="8239125" y="5281179"/>
            <a:ext cx="1019175" cy="1"/>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3A569F4-C8C6-674B-82E4-7D08ABF6DAF3}"/>
              </a:ext>
            </a:extLst>
          </p:cNvPr>
          <p:cNvSpPr txBox="1"/>
          <p:nvPr/>
        </p:nvSpPr>
        <p:spPr>
          <a:xfrm>
            <a:off x="5041490" y="3636569"/>
            <a:ext cx="1269899" cy="369332"/>
          </a:xfrm>
          <a:prstGeom prst="rect">
            <a:avLst/>
          </a:prstGeom>
          <a:noFill/>
        </p:spPr>
        <p:txBody>
          <a:bodyPr wrap="none" rtlCol="0">
            <a:spAutoFit/>
          </a:bodyPr>
          <a:lstStyle/>
          <a:p>
            <a:r>
              <a:rPr lang="fr-FR" dirty="0"/>
              <a:t>Condition 2</a:t>
            </a:r>
          </a:p>
        </p:txBody>
      </p:sp>
      <p:pic>
        <p:nvPicPr>
          <p:cNvPr id="26" name="Picture 25">
            <a:extLst>
              <a:ext uri="{FF2B5EF4-FFF2-40B4-BE49-F238E27FC236}">
                <a16:creationId xmlns:a16="http://schemas.microsoft.com/office/drawing/2014/main" id="{83785CDC-7650-3A4B-BC0B-A746E2B93655}"/>
              </a:ext>
            </a:extLst>
          </p:cNvPr>
          <p:cNvPicPr>
            <a:picLocks noChangeAspect="1"/>
          </p:cNvPicPr>
          <p:nvPr/>
        </p:nvPicPr>
        <p:blipFill>
          <a:blip r:embed="rId3"/>
          <a:stretch>
            <a:fillRect/>
          </a:stretch>
        </p:blipFill>
        <p:spPr>
          <a:xfrm>
            <a:off x="4823277" y="2175553"/>
            <a:ext cx="4596948" cy="1401906"/>
          </a:xfrm>
          <a:prstGeom prst="rect">
            <a:avLst/>
          </a:prstGeom>
        </p:spPr>
      </p:pic>
      <p:pic>
        <p:nvPicPr>
          <p:cNvPr id="28" name="Picture 27">
            <a:extLst>
              <a:ext uri="{FF2B5EF4-FFF2-40B4-BE49-F238E27FC236}">
                <a16:creationId xmlns:a16="http://schemas.microsoft.com/office/drawing/2014/main" id="{660B0B20-4304-0A4A-BFEA-24E74A3A67C8}"/>
              </a:ext>
            </a:extLst>
          </p:cNvPr>
          <p:cNvPicPr>
            <a:picLocks noChangeAspect="1"/>
          </p:cNvPicPr>
          <p:nvPr/>
        </p:nvPicPr>
        <p:blipFill>
          <a:blip r:embed="rId4"/>
          <a:stretch>
            <a:fillRect/>
          </a:stretch>
        </p:blipFill>
        <p:spPr>
          <a:xfrm>
            <a:off x="7121751" y="5316104"/>
            <a:ext cx="2027636" cy="1312914"/>
          </a:xfrm>
          <a:prstGeom prst="rect">
            <a:avLst/>
          </a:prstGeom>
        </p:spPr>
      </p:pic>
    </p:spTree>
    <p:extLst>
      <p:ext uri="{BB962C8B-B14F-4D97-AF65-F5344CB8AC3E}">
        <p14:creationId xmlns:p14="http://schemas.microsoft.com/office/powerpoint/2010/main" val="409905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A33FD9-3D6F-FF47-A4B2-E4E549EBEB87}"/>
              </a:ext>
            </a:extLst>
          </p:cNvPr>
          <p:cNvSpPr txBox="1"/>
          <p:nvPr/>
        </p:nvSpPr>
        <p:spPr>
          <a:xfrm>
            <a:off x="420624" y="274320"/>
            <a:ext cx="1143455" cy="369332"/>
          </a:xfrm>
          <a:prstGeom prst="rect">
            <a:avLst/>
          </a:prstGeom>
          <a:noFill/>
          <a:ln>
            <a:solidFill>
              <a:schemeClr val="tx1"/>
            </a:solidFill>
          </a:ln>
        </p:spPr>
        <p:txBody>
          <a:bodyPr wrap="none" rtlCol="0">
            <a:spAutoFit/>
          </a:bodyPr>
          <a:lstStyle/>
          <a:p>
            <a:r>
              <a:rPr lang="fr-FR" dirty="0"/>
              <a:t>TIME-OUT</a:t>
            </a:r>
          </a:p>
        </p:txBody>
      </p:sp>
      <p:sp>
        <p:nvSpPr>
          <p:cNvPr id="2" name="TextBox 1">
            <a:extLst>
              <a:ext uri="{FF2B5EF4-FFF2-40B4-BE49-F238E27FC236}">
                <a16:creationId xmlns:a16="http://schemas.microsoft.com/office/drawing/2014/main" id="{11F3241E-1CB3-2049-93C1-8C22CFD7751A}"/>
              </a:ext>
            </a:extLst>
          </p:cNvPr>
          <p:cNvSpPr txBox="1"/>
          <p:nvPr/>
        </p:nvSpPr>
        <p:spPr>
          <a:xfrm>
            <a:off x="1471313" y="1746378"/>
            <a:ext cx="10552825" cy="369332"/>
          </a:xfrm>
          <a:prstGeom prst="rect">
            <a:avLst/>
          </a:prstGeom>
          <a:noFill/>
        </p:spPr>
        <p:txBody>
          <a:bodyPr wrap="none" rtlCol="0">
            <a:spAutoFit/>
          </a:bodyPr>
          <a:lstStyle/>
          <a:p>
            <a:r>
              <a:rPr lang="fr-FR" dirty="0"/>
              <a:t>Comment l’expérience de </a:t>
            </a:r>
            <a:r>
              <a:rPr lang="fr-FR" dirty="0" err="1"/>
              <a:t>Fiorillo</a:t>
            </a:r>
            <a:r>
              <a:rPr lang="fr-FR" dirty="0"/>
              <a:t> et al. confirment-elles l’analyse de l’activité dopaminergique via TD </a:t>
            </a:r>
            <a:r>
              <a:rPr lang="fr-FR" dirty="0" err="1"/>
              <a:t>learning</a:t>
            </a:r>
            <a:r>
              <a:rPr lang="fr-FR" dirty="0"/>
              <a:t> ? </a:t>
            </a:r>
          </a:p>
        </p:txBody>
      </p:sp>
      <p:sp>
        <p:nvSpPr>
          <p:cNvPr id="8" name="TextBox 7">
            <a:extLst>
              <a:ext uri="{FF2B5EF4-FFF2-40B4-BE49-F238E27FC236}">
                <a16:creationId xmlns:a16="http://schemas.microsoft.com/office/drawing/2014/main" id="{69B4B4E5-3270-724B-BE8B-A4EB843BC371}"/>
              </a:ext>
            </a:extLst>
          </p:cNvPr>
          <p:cNvSpPr txBox="1"/>
          <p:nvPr/>
        </p:nvSpPr>
        <p:spPr>
          <a:xfrm>
            <a:off x="1471312" y="2428865"/>
            <a:ext cx="10556031" cy="646331"/>
          </a:xfrm>
          <a:prstGeom prst="rect">
            <a:avLst/>
          </a:prstGeom>
          <a:noFill/>
        </p:spPr>
        <p:txBody>
          <a:bodyPr wrap="none" rtlCol="0">
            <a:spAutoFit/>
          </a:bodyPr>
          <a:lstStyle/>
          <a:p>
            <a:r>
              <a:rPr lang="fr-FR" dirty="0"/>
              <a:t>Comment l’expérience de Schultz, </a:t>
            </a:r>
            <a:r>
              <a:rPr lang="fr-FR" dirty="0" err="1"/>
              <a:t>Apicella</a:t>
            </a:r>
            <a:r>
              <a:rPr lang="fr-FR" dirty="0"/>
              <a:t>, et </a:t>
            </a:r>
            <a:r>
              <a:rPr lang="fr-FR" dirty="0" err="1"/>
              <a:t>Djumbert</a:t>
            </a:r>
            <a:r>
              <a:rPr lang="fr-FR" dirty="0"/>
              <a:t> confirment-elles l’analyse de l’activité dopaminergique</a:t>
            </a:r>
          </a:p>
          <a:p>
            <a:r>
              <a:rPr lang="fr-FR" dirty="0"/>
              <a:t> via TD </a:t>
            </a:r>
            <a:r>
              <a:rPr lang="fr-FR" dirty="0" err="1"/>
              <a:t>learning</a:t>
            </a:r>
            <a:r>
              <a:rPr lang="fr-FR" dirty="0"/>
              <a:t> ? </a:t>
            </a:r>
          </a:p>
        </p:txBody>
      </p:sp>
    </p:spTree>
    <p:extLst>
      <p:ext uri="{BB962C8B-B14F-4D97-AF65-F5344CB8AC3E}">
        <p14:creationId xmlns:p14="http://schemas.microsoft.com/office/powerpoint/2010/main" val="977250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486A12-3220-104C-81BA-188A551343B7}"/>
              </a:ext>
            </a:extLst>
          </p:cNvPr>
          <p:cNvSpPr txBox="1"/>
          <p:nvPr/>
        </p:nvSpPr>
        <p:spPr>
          <a:xfrm>
            <a:off x="2590999" y="213817"/>
            <a:ext cx="1547411" cy="646331"/>
          </a:xfrm>
          <a:prstGeom prst="rect">
            <a:avLst/>
          </a:prstGeom>
          <a:noFill/>
        </p:spPr>
        <p:txBody>
          <a:bodyPr wrap="none" rtlCol="0">
            <a:spAutoFit/>
          </a:bodyPr>
          <a:lstStyle/>
          <a:p>
            <a:r>
              <a:rPr lang="fr-FR" dirty="0"/>
              <a:t>Probabilité de </a:t>
            </a:r>
          </a:p>
          <a:p>
            <a:r>
              <a:rPr lang="fr-FR" dirty="0"/>
              <a:t>renforcement</a:t>
            </a:r>
          </a:p>
        </p:txBody>
      </p:sp>
      <p:sp>
        <p:nvSpPr>
          <p:cNvPr id="5" name="TextBox 4">
            <a:extLst>
              <a:ext uri="{FF2B5EF4-FFF2-40B4-BE49-F238E27FC236}">
                <a16:creationId xmlns:a16="http://schemas.microsoft.com/office/drawing/2014/main" id="{5CA1574C-EE04-7E47-94E4-6E260186F640}"/>
              </a:ext>
            </a:extLst>
          </p:cNvPr>
          <p:cNvSpPr txBox="1"/>
          <p:nvPr/>
        </p:nvSpPr>
        <p:spPr>
          <a:xfrm>
            <a:off x="8699056" y="6425321"/>
            <a:ext cx="3492944" cy="276999"/>
          </a:xfrm>
          <a:prstGeom prst="rect">
            <a:avLst/>
          </a:prstGeom>
          <a:noFill/>
        </p:spPr>
        <p:txBody>
          <a:bodyPr wrap="none" rtlCol="0">
            <a:spAutoFit/>
          </a:bodyPr>
          <a:lstStyle/>
          <a:p>
            <a:r>
              <a:rPr lang="en-US" sz="1200" dirty="0" err="1">
                <a:latin typeface="Times"/>
                <a:cs typeface="Times"/>
              </a:rPr>
              <a:t>Fiorillo</a:t>
            </a:r>
            <a:r>
              <a:rPr lang="en-US" sz="1200" dirty="0">
                <a:latin typeface="Times"/>
                <a:cs typeface="Times"/>
              </a:rPr>
              <a:t>, </a:t>
            </a:r>
            <a:r>
              <a:rPr lang="en-US" sz="1200" dirty="0" err="1">
                <a:latin typeface="Times"/>
                <a:cs typeface="Times"/>
              </a:rPr>
              <a:t>Tobler</a:t>
            </a:r>
            <a:r>
              <a:rPr lang="en-US" sz="1200" dirty="0">
                <a:latin typeface="Times"/>
                <a:cs typeface="Times"/>
              </a:rPr>
              <a:t>, &amp; Schultz (2003). Nature, 299, 1898 </a:t>
            </a:r>
          </a:p>
        </p:txBody>
      </p:sp>
      <p:sp>
        <p:nvSpPr>
          <p:cNvPr id="6" name="TextBox 5">
            <a:extLst>
              <a:ext uri="{FF2B5EF4-FFF2-40B4-BE49-F238E27FC236}">
                <a16:creationId xmlns:a16="http://schemas.microsoft.com/office/drawing/2014/main" id="{C78DF34B-6B89-DE4C-9E66-8D6B25CE93B8}"/>
              </a:ext>
            </a:extLst>
          </p:cNvPr>
          <p:cNvSpPr txBox="1"/>
          <p:nvPr/>
        </p:nvSpPr>
        <p:spPr>
          <a:xfrm>
            <a:off x="4633734" y="173975"/>
            <a:ext cx="1855444" cy="646331"/>
          </a:xfrm>
          <a:prstGeom prst="rect">
            <a:avLst/>
          </a:prstGeom>
          <a:noFill/>
        </p:spPr>
        <p:txBody>
          <a:bodyPr wrap="none" rtlCol="0">
            <a:spAutoFit/>
          </a:bodyPr>
          <a:lstStyle/>
          <a:p>
            <a:r>
              <a:rPr lang="fr-FR" dirty="0"/>
              <a:t>Valeur associative</a:t>
            </a:r>
          </a:p>
          <a:p>
            <a:r>
              <a:rPr lang="fr-FR" dirty="0"/>
              <a:t>(moyenne)</a:t>
            </a:r>
          </a:p>
        </p:txBody>
      </p:sp>
      <p:sp>
        <p:nvSpPr>
          <p:cNvPr id="9" name="TextBox 8">
            <a:extLst>
              <a:ext uri="{FF2B5EF4-FFF2-40B4-BE49-F238E27FC236}">
                <a16:creationId xmlns:a16="http://schemas.microsoft.com/office/drawing/2014/main" id="{B2527873-6CE0-8044-ABF4-F330007FD62D}"/>
              </a:ext>
            </a:extLst>
          </p:cNvPr>
          <p:cNvSpPr txBox="1"/>
          <p:nvPr/>
        </p:nvSpPr>
        <p:spPr>
          <a:xfrm>
            <a:off x="2566285" y="1151568"/>
            <a:ext cx="625170" cy="369332"/>
          </a:xfrm>
          <a:prstGeom prst="rect">
            <a:avLst/>
          </a:prstGeom>
          <a:noFill/>
        </p:spPr>
        <p:txBody>
          <a:bodyPr wrap="square" rtlCol="0">
            <a:spAutoFit/>
          </a:bodyPr>
          <a:lstStyle/>
          <a:p>
            <a:r>
              <a:rPr lang="fr-FR" dirty="0"/>
              <a:t>0.00</a:t>
            </a:r>
          </a:p>
        </p:txBody>
      </p:sp>
      <p:sp>
        <p:nvSpPr>
          <p:cNvPr id="10" name="TextBox 9">
            <a:extLst>
              <a:ext uri="{FF2B5EF4-FFF2-40B4-BE49-F238E27FC236}">
                <a16:creationId xmlns:a16="http://schemas.microsoft.com/office/drawing/2014/main" id="{44A71B8B-AB16-EE47-B226-8EDFE839F11C}"/>
              </a:ext>
            </a:extLst>
          </p:cNvPr>
          <p:cNvSpPr txBox="1"/>
          <p:nvPr/>
        </p:nvSpPr>
        <p:spPr>
          <a:xfrm>
            <a:off x="2590999" y="2273611"/>
            <a:ext cx="600456" cy="369332"/>
          </a:xfrm>
          <a:prstGeom prst="rect">
            <a:avLst/>
          </a:prstGeom>
          <a:noFill/>
        </p:spPr>
        <p:txBody>
          <a:bodyPr wrap="square" rtlCol="0">
            <a:spAutoFit/>
          </a:bodyPr>
          <a:lstStyle/>
          <a:p>
            <a:r>
              <a:rPr lang="fr-FR" dirty="0"/>
              <a:t>0.25</a:t>
            </a:r>
          </a:p>
        </p:txBody>
      </p:sp>
      <p:sp>
        <p:nvSpPr>
          <p:cNvPr id="20" name="TextBox 19">
            <a:extLst>
              <a:ext uri="{FF2B5EF4-FFF2-40B4-BE49-F238E27FC236}">
                <a16:creationId xmlns:a16="http://schemas.microsoft.com/office/drawing/2014/main" id="{3D273EBC-523C-744E-B9E8-6C8C19714A60}"/>
              </a:ext>
            </a:extLst>
          </p:cNvPr>
          <p:cNvSpPr txBox="1"/>
          <p:nvPr/>
        </p:nvSpPr>
        <p:spPr>
          <a:xfrm>
            <a:off x="4637146" y="1056833"/>
            <a:ext cx="625170" cy="369332"/>
          </a:xfrm>
          <a:prstGeom prst="rect">
            <a:avLst/>
          </a:prstGeom>
          <a:noFill/>
        </p:spPr>
        <p:txBody>
          <a:bodyPr wrap="square" rtlCol="0">
            <a:spAutoFit/>
          </a:bodyPr>
          <a:lstStyle/>
          <a:p>
            <a:r>
              <a:rPr lang="fr-FR" dirty="0"/>
              <a:t>0.00</a:t>
            </a:r>
          </a:p>
        </p:txBody>
      </p:sp>
      <p:sp>
        <p:nvSpPr>
          <p:cNvPr id="21" name="TextBox 20">
            <a:extLst>
              <a:ext uri="{FF2B5EF4-FFF2-40B4-BE49-F238E27FC236}">
                <a16:creationId xmlns:a16="http://schemas.microsoft.com/office/drawing/2014/main" id="{E14C3143-3677-3E48-83F1-9C922E12F8E1}"/>
              </a:ext>
            </a:extLst>
          </p:cNvPr>
          <p:cNvSpPr txBox="1"/>
          <p:nvPr/>
        </p:nvSpPr>
        <p:spPr>
          <a:xfrm>
            <a:off x="4661860" y="2277698"/>
            <a:ext cx="600456" cy="369332"/>
          </a:xfrm>
          <a:prstGeom prst="rect">
            <a:avLst/>
          </a:prstGeom>
          <a:noFill/>
        </p:spPr>
        <p:txBody>
          <a:bodyPr wrap="square" rtlCol="0">
            <a:spAutoFit/>
          </a:bodyPr>
          <a:lstStyle/>
          <a:p>
            <a:r>
              <a:rPr lang="fr-FR" dirty="0"/>
              <a:t>0.25</a:t>
            </a:r>
          </a:p>
        </p:txBody>
      </p:sp>
      <p:pic>
        <p:nvPicPr>
          <p:cNvPr id="26" name="Picture 25">
            <a:extLst>
              <a:ext uri="{FF2B5EF4-FFF2-40B4-BE49-F238E27FC236}">
                <a16:creationId xmlns:a16="http://schemas.microsoft.com/office/drawing/2014/main" id="{399404AC-7B13-EF4F-BF58-D1BA2D58D7EF}"/>
              </a:ext>
            </a:extLst>
          </p:cNvPr>
          <p:cNvPicPr>
            <a:picLocks noChangeAspect="1"/>
          </p:cNvPicPr>
          <p:nvPr/>
        </p:nvPicPr>
        <p:blipFill>
          <a:blip r:embed="rId2"/>
          <a:stretch>
            <a:fillRect/>
          </a:stretch>
        </p:blipFill>
        <p:spPr>
          <a:xfrm>
            <a:off x="165418" y="560467"/>
            <a:ext cx="2233725" cy="6030098"/>
          </a:xfrm>
          <a:prstGeom prst="rect">
            <a:avLst/>
          </a:prstGeom>
        </p:spPr>
      </p:pic>
      <p:sp>
        <p:nvSpPr>
          <p:cNvPr id="15" name="TextBox 14">
            <a:extLst>
              <a:ext uri="{FF2B5EF4-FFF2-40B4-BE49-F238E27FC236}">
                <a16:creationId xmlns:a16="http://schemas.microsoft.com/office/drawing/2014/main" id="{C8E47D2C-F870-BA46-9C74-1277D05FF4F4}"/>
              </a:ext>
            </a:extLst>
          </p:cNvPr>
          <p:cNvSpPr txBox="1"/>
          <p:nvPr/>
        </p:nvSpPr>
        <p:spPr>
          <a:xfrm>
            <a:off x="2590999" y="3395654"/>
            <a:ext cx="600456" cy="369332"/>
          </a:xfrm>
          <a:prstGeom prst="rect">
            <a:avLst/>
          </a:prstGeom>
          <a:noFill/>
        </p:spPr>
        <p:txBody>
          <a:bodyPr wrap="square" rtlCol="0">
            <a:spAutoFit/>
          </a:bodyPr>
          <a:lstStyle/>
          <a:p>
            <a:r>
              <a:rPr lang="fr-FR" dirty="0"/>
              <a:t>0.50</a:t>
            </a:r>
          </a:p>
        </p:txBody>
      </p:sp>
      <p:sp>
        <p:nvSpPr>
          <p:cNvPr id="16" name="TextBox 15">
            <a:extLst>
              <a:ext uri="{FF2B5EF4-FFF2-40B4-BE49-F238E27FC236}">
                <a16:creationId xmlns:a16="http://schemas.microsoft.com/office/drawing/2014/main" id="{AEFD0082-690A-4F47-B9EA-684B34DD3DFD}"/>
              </a:ext>
            </a:extLst>
          </p:cNvPr>
          <p:cNvSpPr txBox="1"/>
          <p:nvPr/>
        </p:nvSpPr>
        <p:spPr>
          <a:xfrm>
            <a:off x="4661860" y="3395654"/>
            <a:ext cx="600456" cy="369332"/>
          </a:xfrm>
          <a:prstGeom prst="rect">
            <a:avLst/>
          </a:prstGeom>
          <a:noFill/>
        </p:spPr>
        <p:txBody>
          <a:bodyPr wrap="square" rtlCol="0">
            <a:spAutoFit/>
          </a:bodyPr>
          <a:lstStyle/>
          <a:p>
            <a:r>
              <a:rPr lang="fr-FR" dirty="0"/>
              <a:t>0.50</a:t>
            </a:r>
          </a:p>
        </p:txBody>
      </p:sp>
      <p:sp>
        <p:nvSpPr>
          <p:cNvPr id="18" name="TextBox 17">
            <a:extLst>
              <a:ext uri="{FF2B5EF4-FFF2-40B4-BE49-F238E27FC236}">
                <a16:creationId xmlns:a16="http://schemas.microsoft.com/office/drawing/2014/main" id="{0A77EF27-E370-3B47-9F1F-63CF4D5797D7}"/>
              </a:ext>
            </a:extLst>
          </p:cNvPr>
          <p:cNvSpPr txBox="1"/>
          <p:nvPr/>
        </p:nvSpPr>
        <p:spPr>
          <a:xfrm>
            <a:off x="2590999" y="4517697"/>
            <a:ext cx="600456" cy="369332"/>
          </a:xfrm>
          <a:prstGeom prst="rect">
            <a:avLst/>
          </a:prstGeom>
          <a:noFill/>
        </p:spPr>
        <p:txBody>
          <a:bodyPr wrap="square" rtlCol="0">
            <a:spAutoFit/>
          </a:bodyPr>
          <a:lstStyle/>
          <a:p>
            <a:r>
              <a:rPr lang="fr-FR" dirty="0"/>
              <a:t>0.75</a:t>
            </a:r>
          </a:p>
        </p:txBody>
      </p:sp>
      <p:sp>
        <p:nvSpPr>
          <p:cNvPr id="19" name="TextBox 18">
            <a:extLst>
              <a:ext uri="{FF2B5EF4-FFF2-40B4-BE49-F238E27FC236}">
                <a16:creationId xmlns:a16="http://schemas.microsoft.com/office/drawing/2014/main" id="{14B7C213-2F03-1347-8429-C3A0D8FA5580}"/>
              </a:ext>
            </a:extLst>
          </p:cNvPr>
          <p:cNvSpPr txBox="1"/>
          <p:nvPr/>
        </p:nvSpPr>
        <p:spPr>
          <a:xfrm>
            <a:off x="4685857" y="4517697"/>
            <a:ext cx="600456" cy="369332"/>
          </a:xfrm>
          <a:prstGeom prst="rect">
            <a:avLst/>
          </a:prstGeom>
          <a:noFill/>
        </p:spPr>
        <p:txBody>
          <a:bodyPr wrap="square" rtlCol="0">
            <a:spAutoFit/>
          </a:bodyPr>
          <a:lstStyle/>
          <a:p>
            <a:r>
              <a:rPr lang="fr-FR" dirty="0"/>
              <a:t>0.75</a:t>
            </a:r>
          </a:p>
        </p:txBody>
      </p:sp>
      <p:sp>
        <p:nvSpPr>
          <p:cNvPr id="23" name="TextBox 22">
            <a:extLst>
              <a:ext uri="{FF2B5EF4-FFF2-40B4-BE49-F238E27FC236}">
                <a16:creationId xmlns:a16="http://schemas.microsoft.com/office/drawing/2014/main" id="{E7E9A9B8-474D-5049-930A-717E20502D9D}"/>
              </a:ext>
            </a:extLst>
          </p:cNvPr>
          <p:cNvSpPr txBox="1"/>
          <p:nvPr/>
        </p:nvSpPr>
        <p:spPr>
          <a:xfrm>
            <a:off x="2590999" y="5639740"/>
            <a:ext cx="600456" cy="369332"/>
          </a:xfrm>
          <a:prstGeom prst="rect">
            <a:avLst/>
          </a:prstGeom>
          <a:noFill/>
        </p:spPr>
        <p:txBody>
          <a:bodyPr wrap="square" rtlCol="0">
            <a:spAutoFit/>
          </a:bodyPr>
          <a:lstStyle/>
          <a:p>
            <a:r>
              <a:rPr lang="fr-FR" dirty="0"/>
              <a:t>1.00</a:t>
            </a:r>
          </a:p>
        </p:txBody>
      </p:sp>
      <p:sp>
        <p:nvSpPr>
          <p:cNvPr id="24" name="TextBox 23">
            <a:extLst>
              <a:ext uri="{FF2B5EF4-FFF2-40B4-BE49-F238E27FC236}">
                <a16:creationId xmlns:a16="http://schemas.microsoft.com/office/drawing/2014/main" id="{9D36E878-CF40-7741-A574-A213C6CFE837}"/>
              </a:ext>
            </a:extLst>
          </p:cNvPr>
          <p:cNvSpPr txBox="1"/>
          <p:nvPr/>
        </p:nvSpPr>
        <p:spPr>
          <a:xfrm>
            <a:off x="4685857" y="5635653"/>
            <a:ext cx="600456" cy="369332"/>
          </a:xfrm>
          <a:prstGeom prst="rect">
            <a:avLst/>
          </a:prstGeom>
          <a:noFill/>
        </p:spPr>
        <p:txBody>
          <a:bodyPr wrap="square" rtlCol="0">
            <a:spAutoFit/>
          </a:bodyPr>
          <a:lstStyle/>
          <a:p>
            <a:r>
              <a:rPr lang="fr-FR" dirty="0"/>
              <a:t>1.00</a:t>
            </a:r>
          </a:p>
        </p:txBody>
      </p:sp>
      <p:pic>
        <p:nvPicPr>
          <p:cNvPr id="17" name="Picture 16">
            <a:extLst>
              <a:ext uri="{FF2B5EF4-FFF2-40B4-BE49-F238E27FC236}">
                <a16:creationId xmlns:a16="http://schemas.microsoft.com/office/drawing/2014/main" id="{BA2B63EE-6934-4C42-933C-9A7E6E81230A}"/>
              </a:ext>
            </a:extLst>
          </p:cNvPr>
          <p:cNvPicPr/>
          <p:nvPr/>
        </p:nvPicPr>
        <p:blipFill>
          <a:blip r:embed="rId3"/>
          <a:stretch>
            <a:fillRect/>
          </a:stretch>
        </p:blipFill>
        <p:spPr>
          <a:xfrm>
            <a:off x="6599896" y="1246355"/>
            <a:ext cx="4901738" cy="3312303"/>
          </a:xfrm>
          <a:prstGeom prst="rect">
            <a:avLst/>
          </a:prstGeom>
        </p:spPr>
      </p:pic>
      <p:sp>
        <p:nvSpPr>
          <p:cNvPr id="22" name="TextBox 21">
            <a:extLst>
              <a:ext uri="{FF2B5EF4-FFF2-40B4-BE49-F238E27FC236}">
                <a16:creationId xmlns:a16="http://schemas.microsoft.com/office/drawing/2014/main" id="{E9B6566E-36D9-D842-AB89-2DB8C59AF93A}"/>
              </a:ext>
            </a:extLst>
          </p:cNvPr>
          <p:cNvSpPr txBox="1"/>
          <p:nvPr/>
        </p:nvSpPr>
        <p:spPr>
          <a:xfrm>
            <a:off x="8047917" y="6029506"/>
            <a:ext cx="4144083" cy="276999"/>
          </a:xfrm>
          <a:prstGeom prst="rect">
            <a:avLst/>
          </a:prstGeom>
          <a:noFill/>
        </p:spPr>
        <p:txBody>
          <a:bodyPr wrap="none" rtlCol="0">
            <a:spAutoFit/>
          </a:bodyPr>
          <a:lstStyle/>
          <a:p>
            <a:r>
              <a:rPr lang="en-US" sz="1200" dirty="0">
                <a:latin typeface="Times"/>
                <a:cs typeface="Times"/>
              </a:rPr>
              <a:t>Kobayashi &amp; Schultz (2008). Journal of Neuroscience, 28, 7837</a:t>
            </a:r>
          </a:p>
        </p:txBody>
      </p:sp>
    </p:spTree>
    <p:extLst>
      <p:ext uri="{BB962C8B-B14F-4D97-AF65-F5344CB8AC3E}">
        <p14:creationId xmlns:p14="http://schemas.microsoft.com/office/powerpoint/2010/main" val="41514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FD7D75-6212-FF4E-B7F5-904150DE35EE}"/>
              </a:ext>
            </a:extLst>
          </p:cNvPr>
          <p:cNvSpPr txBox="1"/>
          <p:nvPr/>
        </p:nvSpPr>
        <p:spPr>
          <a:xfrm>
            <a:off x="7284183" y="6367863"/>
            <a:ext cx="3746538" cy="276999"/>
          </a:xfrm>
          <a:prstGeom prst="rect">
            <a:avLst/>
          </a:prstGeom>
          <a:noFill/>
        </p:spPr>
        <p:txBody>
          <a:bodyPr wrap="none" rtlCol="0">
            <a:spAutoFit/>
          </a:bodyPr>
          <a:lstStyle/>
          <a:p>
            <a:r>
              <a:rPr lang="en-US" sz="1200" dirty="0" err="1">
                <a:latin typeface="Times"/>
                <a:cs typeface="Times"/>
              </a:rPr>
              <a:t>Nomoto</a:t>
            </a:r>
            <a:r>
              <a:rPr lang="en-US" sz="1200" dirty="0">
                <a:latin typeface="Times"/>
                <a:cs typeface="Times"/>
              </a:rPr>
              <a:t> et al. (2010). Journal of Neuroscience, 30, 10692</a:t>
            </a:r>
          </a:p>
        </p:txBody>
      </p:sp>
      <p:pic>
        <p:nvPicPr>
          <p:cNvPr id="3" name="Picture 2">
            <a:extLst>
              <a:ext uri="{FF2B5EF4-FFF2-40B4-BE49-F238E27FC236}">
                <a16:creationId xmlns:a16="http://schemas.microsoft.com/office/drawing/2014/main" id="{06A37E0B-A691-2A47-8D31-E31EBAE1ABC5}"/>
              </a:ext>
            </a:extLst>
          </p:cNvPr>
          <p:cNvPicPr/>
          <p:nvPr/>
        </p:nvPicPr>
        <p:blipFill>
          <a:blip r:embed="rId2"/>
          <a:stretch>
            <a:fillRect/>
          </a:stretch>
        </p:blipFill>
        <p:spPr>
          <a:xfrm>
            <a:off x="6555248" y="422083"/>
            <a:ext cx="3707945" cy="5945779"/>
          </a:xfrm>
          <a:prstGeom prst="rect">
            <a:avLst/>
          </a:prstGeom>
        </p:spPr>
      </p:pic>
      <p:pic>
        <p:nvPicPr>
          <p:cNvPr id="4" name="Picture 3">
            <a:extLst>
              <a:ext uri="{FF2B5EF4-FFF2-40B4-BE49-F238E27FC236}">
                <a16:creationId xmlns:a16="http://schemas.microsoft.com/office/drawing/2014/main" id="{5E14CA0B-81C1-B74B-821D-B2766534994E}"/>
              </a:ext>
            </a:extLst>
          </p:cNvPr>
          <p:cNvPicPr>
            <a:picLocks noChangeAspect="1"/>
          </p:cNvPicPr>
          <p:nvPr/>
        </p:nvPicPr>
        <p:blipFill>
          <a:blip r:embed="rId3"/>
          <a:stretch>
            <a:fillRect/>
          </a:stretch>
        </p:blipFill>
        <p:spPr>
          <a:xfrm>
            <a:off x="721507" y="3858110"/>
            <a:ext cx="4477193" cy="1842045"/>
          </a:xfrm>
          <a:prstGeom prst="rect">
            <a:avLst/>
          </a:prstGeom>
        </p:spPr>
      </p:pic>
      <p:pic>
        <p:nvPicPr>
          <p:cNvPr id="5" name="Picture 4">
            <a:extLst>
              <a:ext uri="{FF2B5EF4-FFF2-40B4-BE49-F238E27FC236}">
                <a16:creationId xmlns:a16="http://schemas.microsoft.com/office/drawing/2014/main" id="{170CE87C-F2AA-4045-90DD-4D943092808E}"/>
              </a:ext>
            </a:extLst>
          </p:cNvPr>
          <p:cNvPicPr>
            <a:picLocks noChangeAspect="1"/>
          </p:cNvPicPr>
          <p:nvPr/>
        </p:nvPicPr>
        <p:blipFill>
          <a:blip r:embed="rId4"/>
          <a:stretch>
            <a:fillRect/>
          </a:stretch>
        </p:blipFill>
        <p:spPr>
          <a:xfrm>
            <a:off x="1886527" y="540836"/>
            <a:ext cx="2511122" cy="2511122"/>
          </a:xfrm>
          <a:prstGeom prst="rect">
            <a:avLst/>
          </a:prstGeom>
        </p:spPr>
      </p:pic>
    </p:spTree>
    <p:extLst>
      <p:ext uri="{BB962C8B-B14F-4D97-AF65-F5344CB8AC3E}">
        <p14:creationId xmlns:p14="http://schemas.microsoft.com/office/powerpoint/2010/main" val="320090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C82A85-5315-6742-86C9-18AAB93AC62F}"/>
              </a:ext>
            </a:extLst>
          </p:cNvPr>
          <p:cNvPicPr/>
          <p:nvPr/>
        </p:nvPicPr>
        <p:blipFill>
          <a:blip r:embed="rId2"/>
          <a:stretch>
            <a:fillRect/>
          </a:stretch>
        </p:blipFill>
        <p:spPr>
          <a:xfrm>
            <a:off x="2886017" y="485106"/>
            <a:ext cx="5978064" cy="5579791"/>
          </a:xfrm>
          <a:prstGeom prst="rect">
            <a:avLst/>
          </a:prstGeom>
        </p:spPr>
      </p:pic>
    </p:spTree>
    <p:extLst>
      <p:ext uri="{BB962C8B-B14F-4D97-AF65-F5344CB8AC3E}">
        <p14:creationId xmlns:p14="http://schemas.microsoft.com/office/powerpoint/2010/main" val="1406346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677817-CEED-3A4C-995E-7C16BAA95855}"/>
              </a:ext>
            </a:extLst>
          </p:cNvPr>
          <p:cNvPicPr/>
          <p:nvPr/>
        </p:nvPicPr>
        <p:blipFill>
          <a:blip r:embed="rId2"/>
          <a:stretch>
            <a:fillRect/>
          </a:stretch>
        </p:blipFill>
        <p:spPr>
          <a:xfrm>
            <a:off x="769180" y="398416"/>
            <a:ext cx="4232028" cy="5629159"/>
          </a:xfrm>
          <a:prstGeom prst="rect">
            <a:avLst/>
          </a:prstGeom>
        </p:spPr>
      </p:pic>
      <p:sp>
        <p:nvSpPr>
          <p:cNvPr id="5" name="TextBox 4">
            <a:extLst>
              <a:ext uri="{FF2B5EF4-FFF2-40B4-BE49-F238E27FC236}">
                <a16:creationId xmlns:a16="http://schemas.microsoft.com/office/drawing/2014/main" id="{F5C7DB39-7CCE-4641-A507-0D7606AED017}"/>
              </a:ext>
            </a:extLst>
          </p:cNvPr>
          <p:cNvSpPr txBox="1"/>
          <p:nvPr/>
        </p:nvSpPr>
        <p:spPr>
          <a:xfrm>
            <a:off x="6813408" y="6363537"/>
            <a:ext cx="3492944" cy="276999"/>
          </a:xfrm>
          <a:prstGeom prst="rect">
            <a:avLst/>
          </a:prstGeom>
          <a:noFill/>
        </p:spPr>
        <p:txBody>
          <a:bodyPr wrap="none" rtlCol="0">
            <a:spAutoFit/>
          </a:bodyPr>
          <a:lstStyle/>
          <a:p>
            <a:r>
              <a:rPr lang="en-US" sz="1200" dirty="0" err="1">
                <a:latin typeface="Times"/>
                <a:cs typeface="Times"/>
              </a:rPr>
              <a:t>Fiorillo</a:t>
            </a:r>
            <a:r>
              <a:rPr lang="en-US" sz="1200" dirty="0">
                <a:latin typeface="Times"/>
                <a:cs typeface="Times"/>
              </a:rPr>
              <a:t>, </a:t>
            </a:r>
            <a:r>
              <a:rPr lang="en-US" sz="1200" dirty="0" err="1">
                <a:latin typeface="Times"/>
                <a:cs typeface="Times"/>
              </a:rPr>
              <a:t>Tobler</a:t>
            </a:r>
            <a:r>
              <a:rPr lang="en-US" sz="1200" dirty="0">
                <a:latin typeface="Times"/>
                <a:cs typeface="Times"/>
              </a:rPr>
              <a:t>, &amp; Schultz (2003). Nature, 299, 1898 </a:t>
            </a:r>
          </a:p>
        </p:txBody>
      </p:sp>
      <p:sp>
        <p:nvSpPr>
          <p:cNvPr id="4" name="Rectangle 3">
            <a:extLst>
              <a:ext uri="{FF2B5EF4-FFF2-40B4-BE49-F238E27FC236}">
                <a16:creationId xmlns:a16="http://schemas.microsoft.com/office/drawing/2014/main" id="{C5E5DC59-591E-F641-AD93-652324D7AB72}"/>
              </a:ext>
            </a:extLst>
          </p:cNvPr>
          <p:cNvSpPr/>
          <p:nvPr/>
        </p:nvSpPr>
        <p:spPr>
          <a:xfrm>
            <a:off x="2945081" y="398416"/>
            <a:ext cx="2220685" cy="5629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00567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40040-AA4F-9A46-A597-D6129BDC4CDC}"/>
              </a:ext>
            </a:extLst>
          </p:cNvPr>
          <p:cNvPicPr/>
          <p:nvPr/>
        </p:nvPicPr>
        <p:blipFill>
          <a:blip r:embed="rId2"/>
          <a:stretch>
            <a:fillRect/>
          </a:stretch>
        </p:blipFill>
        <p:spPr>
          <a:xfrm>
            <a:off x="313279" y="174375"/>
            <a:ext cx="4287396" cy="1982300"/>
          </a:xfrm>
          <a:prstGeom prst="rect">
            <a:avLst/>
          </a:prstGeom>
        </p:spPr>
      </p:pic>
      <p:sp>
        <p:nvSpPr>
          <p:cNvPr id="5" name="TextBox 4">
            <a:extLst>
              <a:ext uri="{FF2B5EF4-FFF2-40B4-BE49-F238E27FC236}">
                <a16:creationId xmlns:a16="http://schemas.microsoft.com/office/drawing/2014/main" id="{7E0A7556-9367-5D4F-9A50-7B59B702C3AB}"/>
              </a:ext>
            </a:extLst>
          </p:cNvPr>
          <p:cNvSpPr txBox="1"/>
          <p:nvPr/>
        </p:nvSpPr>
        <p:spPr>
          <a:xfrm>
            <a:off x="1226512" y="2335095"/>
            <a:ext cx="1230465" cy="369332"/>
          </a:xfrm>
          <a:prstGeom prst="rect">
            <a:avLst/>
          </a:prstGeom>
          <a:noFill/>
        </p:spPr>
        <p:txBody>
          <a:bodyPr wrap="none" rtlCol="0">
            <a:spAutoFit/>
          </a:bodyPr>
          <a:lstStyle/>
          <a:p>
            <a:r>
              <a:rPr lang="en-US" dirty="0"/>
              <a:t>DOPAMINE</a:t>
            </a:r>
            <a:endParaRPr lang="fr-FR" dirty="0"/>
          </a:p>
        </p:txBody>
      </p:sp>
      <p:sp>
        <p:nvSpPr>
          <p:cNvPr id="11" name="Rectangle 10">
            <a:extLst>
              <a:ext uri="{FF2B5EF4-FFF2-40B4-BE49-F238E27FC236}">
                <a16:creationId xmlns:a16="http://schemas.microsoft.com/office/drawing/2014/main" id="{B80DCDEE-768C-6C46-A962-3B1675411283}"/>
              </a:ext>
            </a:extLst>
          </p:cNvPr>
          <p:cNvSpPr/>
          <p:nvPr/>
        </p:nvSpPr>
        <p:spPr>
          <a:xfrm>
            <a:off x="8811491" y="2446318"/>
            <a:ext cx="968964" cy="558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8" name="Group 17">
            <a:extLst>
              <a:ext uri="{FF2B5EF4-FFF2-40B4-BE49-F238E27FC236}">
                <a16:creationId xmlns:a16="http://schemas.microsoft.com/office/drawing/2014/main" id="{820CB63A-81C4-7D45-B43B-4550BA9629BB}"/>
              </a:ext>
            </a:extLst>
          </p:cNvPr>
          <p:cNvGrpSpPr/>
          <p:nvPr/>
        </p:nvGrpSpPr>
        <p:grpSpPr>
          <a:xfrm>
            <a:off x="4908705" y="245545"/>
            <a:ext cx="6693945" cy="5900497"/>
            <a:chOff x="4465122" y="1330036"/>
            <a:chExt cx="5315333" cy="4726379"/>
          </a:xfrm>
        </p:grpSpPr>
        <p:pic>
          <p:nvPicPr>
            <p:cNvPr id="6" name="Picture 5">
              <a:extLst>
                <a:ext uri="{FF2B5EF4-FFF2-40B4-BE49-F238E27FC236}">
                  <a16:creationId xmlns:a16="http://schemas.microsoft.com/office/drawing/2014/main" id="{58306504-FC05-8D45-87AA-0B12E26CC812}"/>
                </a:ext>
              </a:extLst>
            </p:cNvPr>
            <p:cNvPicPr>
              <a:picLocks noChangeAspect="1"/>
            </p:cNvPicPr>
            <p:nvPr/>
          </p:nvPicPr>
          <p:blipFill>
            <a:blip r:embed="rId3"/>
            <a:srcRect/>
            <a:stretch>
              <a:fillRect/>
            </a:stretch>
          </p:blipFill>
          <p:spPr bwMode="auto">
            <a:xfrm>
              <a:off x="4600675" y="1601038"/>
              <a:ext cx="5179780" cy="4455377"/>
            </a:xfrm>
            <a:prstGeom prst="rect">
              <a:avLst/>
            </a:prstGeom>
            <a:noFill/>
            <a:ln w="9525">
              <a:noFill/>
              <a:miter lim="800000"/>
              <a:headEnd/>
              <a:tailEnd/>
            </a:ln>
          </p:spPr>
        </p:pic>
        <p:sp>
          <p:nvSpPr>
            <p:cNvPr id="7" name="Rectangle 6">
              <a:extLst>
                <a:ext uri="{FF2B5EF4-FFF2-40B4-BE49-F238E27FC236}">
                  <a16:creationId xmlns:a16="http://schemas.microsoft.com/office/drawing/2014/main" id="{782B57DB-45D1-094C-8C31-F76D22AD713C}"/>
                </a:ext>
              </a:extLst>
            </p:cNvPr>
            <p:cNvSpPr/>
            <p:nvPr/>
          </p:nvSpPr>
          <p:spPr>
            <a:xfrm>
              <a:off x="4465122" y="1330036"/>
              <a:ext cx="2030681" cy="617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769F088F-9CCA-AC41-9A01-9B4C737288A7}"/>
                </a:ext>
              </a:extLst>
            </p:cNvPr>
            <p:cNvSpPr/>
            <p:nvPr/>
          </p:nvSpPr>
          <p:spPr>
            <a:xfrm>
              <a:off x="4600675" y="1947553"/>
              <a:ext cx="802598" cy="498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A2010D13-ABB1-3548-A0E1-258FBF122C04}"/>
                </a:ext>
              </a:extLst>
            </p:cNvPr>
            <p:cNvSpPr/>
            <p:nvPr/>
          </p:nvSpPr>
          <p:spPr>
            <a:xfrm>
              <a:off x="8003969" y="1947553"/>
              <a:ext cx="950026" cy="387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A5BF3B66-9A01-3743-8D39-01948624C871}"/>
                </a:ext>
              </a:extLst>
            </p:cNvPr>
            <p:cNvSpPr/>
            <p:nvPr/>
          </p:nvSpPr>
          <p:spPr>
            <a:xfrm>
              <a:off x="4600675" y="5213268"/>
              <a:ext cx="1990130" cy="3562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ectangle 18">
            <a:extLst>
              <a:ext uri="{FF2B5EF4-FFF2-40B4-BE49-F238E27FC236}">
                <a16:creationId xmlns:a16="http://schemas.microsoft.com/office/drawing/2014/main" id="{4EF626DC-E8AA-D945-ACA5-2E7C2F21B146}"/>
              </a:ext>
            </a:extLst>
          </p:cNvPr>
          <p:cNvSpPr/>
          <p:nvPr/>
        </p:nvSpPr>
        <p:spPr>
          <a:xfrm>
            <a:off x="10380133" y="1639130"/>
            <a:ext cx="1222517" cy="69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TextBox 28">
            <a:extLst>
              <a:ext uri="{FF2B5EF4-FFF2-40B4-BE49-F238E27FC236}">
                <a16:creationId xmlns:a16="http://schemas.microsoft.com/office/drawing/2014/main" id="{44817E3D-3C87-E24A-86AD-1F942D2A8210}"/>
              </a:ext>
            </a:extLst>
          </p:cNvPr>
          <p:cNvSpPr txBox="1"/>
          <p:nvPr/>
        </p:nvSpPr>
        <p:spPr>
          <a:xfrm>
            <a:off x="4048555" y="5863669"/>
            <a:ext cx="2370264" cy="369332"/>
          </a:xfrm>
          <a:prstGeom prst="rect">
            <a:avLst/>
          </a:prstGeom>
          <a:noFill/>
        </p:spPr>
        <p:txBody>
          <a:bodyPr wrap="none" rtlCol="0">
            <a:spAutoFit/>
          </a:bodyPr>
          <a:lstStyle/>
          <a:p>
            <a:r>
              <a:rPr lang="fr-FR" dirty="0"/>
              <a:t>Aire </a:t>
            </a:r>
            <a:r>
              <a:rPr lang="fr-FR" dirty="0" err="1"/>
              <a:t>ventro-tegmentale</a:t>
            </a:r>
            <a:endParaRPr lang="fr-FR" dirty="0"/>
          </a:p>
        </p:txBody>
      </p:sp>
      <p:cxnSp>
        <p:nvCxnSpPr>
          <p:cNvPr id="35" name="Straight Arrow Connector 34">
            <a:extLst>
              <a:ext uri="{FF2B5EF4-FFF2-40B4-BE49-F238E27FC236}">
                <a16:creationId xmlns:a16="http://schemas.microsoft.com/office/drawing/2014/main" id="{F7823A1F-A5F9-5B4A-922D-55CF21A1F32F}"/>
              </a:ext>
            </a:extLst>
          </p:cNvPr>
          <p:cNvCxnSpPr>
            <a:cxnSpLocks/>
            <a:stCxn id="29" idx="3"/>
          </p:cNvCxnSpPr>
          <p:nvPr/>
        </p:nvCxnSpPr>
        <p:spPr>
          <a:xfrm flipV="1">
            <a:off x="6418819" y="4470400"/>
            <a:ext cx="1878514" cy="15779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E62BCC-E145-7240-AEFB-1636F9B0F72D}"/>
              </a:ext>
            </a:extLst>
          </p:cNvPr>
          <p:cNvSpPr txBox="1"/>
          <p:nvPr/>
        </p:nvSpPr>
        <p:spPr>
          <a:xfrm>
            <a:off x="9764405" y="661485"/>
            <a:ext cx="1681935" cy="369332"/>
          </a:xfrm>
          <a:prstGeom prst="rect">
            <a:avLst/>
          </a:prstGeom>
          <a:noFill/>
        </p:spPr>
        <p:txBody>
          <a:bodyPr wrap="none" rtlCol="0">
            <a:spAutoFit/>
          </a:bodyPr>
          <a:lstStyle/>
          <a:p>
            <a:r>
              <a:rPr lang="fr-FR" dirty="0"/>
              <a:t>Substance noire</a:t>
            </a:r>
          </a:p>
        </p:txBody>
      </p:sp>
      <p:cxnSp>
        <p:nvCxnSpPr>
          <p:cNvPr id="20" name="Straight Arrow Connector 19">
            <a:extLst>
              <a:ext uri="{FF2B5EF4-FFF2-40B4-BE49-F238E27FC236}">
                <a16:creationId xmlns:a16="http://schemas.microsoft.com/office/drawing/2014/main" id="{C16A0B4B-1DF8-9C47-BD2B-4A1DFF12D5F4}"/>
              </a:ext>
            </a:extLst>
          </p:cNvPr>
          <p:cNvCxnSpPr>
            <a:cxnSpLocks/>
          </p:cNvCxnSpPr>
          <p:nvPr/>
        </p:nvCxnSpPr>
        <p:spPr>
          <a:xfrm flipH="1">
            <a:off x="8485673" y="1108433"/>
            <a:ext cx="1894460" cy="31272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602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677817-CEED-3A4C-995E-7C16BAA95855}"/>
              </a:ext>
            </a:extLst>
          </p:cNvPr>
          <p:cNvPicPr/>
          <p:nvPr/>
        </p:nvPicPr>
        <p:blipFill>
          <a:blip r:embed="rId2"/>
          <a:stretch>
            <a:fillRect/>
          </a:stretch>
        </p:blipFill>
        <p:spPr>
          <a:xfrm>
            <a:off x="769180" y="398416"/>
            <a:ext cx="4232028" cy="5629159"/>
          </a:xfrm>
          <a:prstGeom prst="rect">
            <a:avLst/>
          </a:prstGeom>
        </p:spPr>
      </p:pic>
      <p:pic>
        <p:nvPicPr>
          <p:cNvPr id="3" name="Picture 2">
            <a:extLst>
              <a:ext uri="{FF2B5EF4-FFF2-40B4-BE49-F238E27FC236}">
                <a16:creationId xmlns:a16="http://schemas.microsoft.com/office/drawing/2014/main" id="{63221EE8-73AB-064D-AF66-EF8781A3B6E1}"/>
              </a:ext>
            </a:extLst>
          </p:cNvPr>
          <p:cNvPicPr/>
          <p:nvPr/>
        </p:nvPicPr>
        <p:blipFill>
          <a:blip r:embed="rId3"/>
          <a:stretch>
            <a:fillRect/>
          </a:stretch>
        </p:blipFill>
        <p:spPr>
          <a:xfrm>
            <a:off x="5524998" y="398416"/>
            <a:ext cx="3581679" cy="3445796"/>
          </a:xfrm>
          <a:prstGeom prst="rect">
            <a:avLst/>
          </a:prstGeom>
        </p:spPr>
      </p:pic>
      <p:sp>
        <p:nvSpPr>
          <p:cNvPr id="5" name="TextBox 4">
            <a:extLst>
              <a:ext uri="{FF2B5EF4-FFF2-40B4-BE49-F238E27FC236}">
                <a16:creationId xmlns:a16="http://schemas.microsoft.com/office/drawing/2014/main" id="{F5C7DB39-7CCE-4641-A507-0D7606AED017}"/>
              </a:ext>
            </a:extLst>
          </p:cNvPr>
          <p:cNvSpPr txBox="1"/>
          <p:nvPr/>
        </p:nvSpPr>
        <p:spPr>
          <a:xfrm>
            <a:off x="6813408" y="6363537"/>
            <a:ext cx="3492944" cy="276999"/>
          </a:xfrm>
          <a:prstGeom prst="rect">
            <a:avLst/>
          </a:prstGeom>
          <a:noFill/>
        </p:spPr>
        <p:txBody>
          <a:bodyPr wrap="none" rtlCol="0">
            <a:spAutoFit/>
          </a:bodyPr>
          <a:lstStyle/>
          <a:p>
            <a:r>
              <a:rPr lang="en-US" sz="1200" dirty="0" err="1">
                <a:latin typeface="Times"/>
                <a:cs typeface="Times"/>
              </a:rPr>
              <a:t>Fiorillo</a:t>
            </a:r>
            <a:r>
              <a:rPr lang="en-US" sz="1200" dirty="0">
                <a:latin typeface="Times"/>
                <a:cs typeface="Times"/>
              </a:rPr>
              <a:t>, </a:t>
            </a:r>
            <a:r>
              <a:rPr lang="en-US" sz="1200" dirty="0" err="1">
                <a:latin typeface="Times"/>
                <a:cs typeface="Times"/>
              </a:rPr>
              <a:t>Tobler</a:t>
            </a:r>
            <a:r>
              <a:rPr lang="en-US" sz="1200" dirty="0">
                <a:latin typeface="Times"/>
                <a:cs typeface="Times"/>
              </a:rPr>
              <a:t>, &amp; Schultz (2003). Nature, 299, 1898 </a:t>
            </a:r>
          </a:p>
        </p:txBody>
      </p:sp>
    </p:spTree>
    <p:extLst>
      <p:ext uri="{BB962C8B-B14F-4D97-AF65-F5344CB8AC3E}">
        <p14:creationId xmlns:p14="http://schemas.microsoft.com/office/powerpoint/2010/main" val="302422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F3B0E9-28B1-5B4C-93E0-A6CC0F32F1CF}"/>
              </a:ext>
            </a:extLst>
          </p:cNvPr>
          <p:cNvPicPr/>
          <p:nvPr/>
        </p:nvPicPr>
        <p:blipFill>
          <a:blip r:embed="rId2"/>
          <a:stretch>
            <a:fillRect/>
          </a:stretch>
        </p:blipFill>
        <p:spPr>
          <a:xfrm>
            <a:off x="593125" y="632837"/>
            <a:ext cx="3657328" cy="4763128"/>
          </a:xfrm>
          <a:prstGeom prst="rect">
            <a:avLst/>
          </a:prstGeom>
        </p:spPr>
      </p:pic>
      <p:pic>
        <p:nvPicPr>
          <p:cNvPr id="4" name="Picture 3">
            <a:extLst>
              <a:ext uri="{FF2B5EF4-FFF2-40B4-BE49-F238E27FC236}">
                <a16:creationId xmlns:a16="http://schemas.microsoft.com/office/drawing/2014/main" id="{20604234-2B2A-1E48-AC2E-12A1DCD4899C}"/>
              </a:ext>
            </a:extLst>
          </p:cNvPr>
          <p:cNvPicPr/>
          <p:nvPr/>
        </p:nvPicPr>
        <p:blipFill>
          <a:blip r:embed="rId3"/>
          <a:stretch>
            <a:fillRect/>
          </a:stretch>
        </p:blipFill>
        <p:spPr>
          <a:xfrm>
            <a:off x="4797523" y="332433"/>
            <a:ext cx="3823962" cy="4963048"/>
          </a:xfrm>
          <a:prstGeom prst="rect">
            <a:avLst/>
          </a:prstGeom>
        </p:spPr>
      </p:pic>
      <p:sp>
        <p:nvSpPr>
          <p:cNvPr id="5" name="TextBox 4">
            <a:extLst>
              <a:ext uri="{FF2B5EF4-FFF2-40B4-BE49-F238E27FC236}">
                <a16:creationId xmlns:a16="http://schemas.microsoft.com/office/drawing/2014/main" id="{F16087CD-8E42-A74E-BA2A-F4EC2BE54B9B}"/>
              </a:ext>
            </a:extLst>
          </p:cNvPr>
          <p:cNvSpPr txBox="1"/>
          <p:nvPr/>
        </p:nvSpPr>
        <p:spPr>
          <a:xfrm>
            <a:off x="8200081" y="6242956"/>
            <a:ext cx="3871573" cy="461665"/>
          </a:xfrm>
          <a:prstGeom prst="rect">
            <a:avLst/>
          </a:prstGeom>
          <a:noFill/>
        </p:spPr>
        <p:txBody>
          <a:bodyPr wrap="none" rtlCol="0">
            <a:spAutoFit/>
          </a:bodyPr>
          <a:lstStyle/>
          <a:p>
            <a:r>
              <a:rPr lang="en-US" sz="1200" dirty="0">
                <a:latin typeface="Times"/>
                <a:cs typeface="Times"/>
              </a:rPr>
              <a:t>Schultz et al. (1983). Experimental Brain Research, 51, 377</a:t>
            </a:r>
          </a:p>
          <a:p>
            <a:r>
              <a:rPr lang="en-US" sz="1200" dirty="0">
                <a:latin typeface="Times"/>
                <a:cs typeface="Times"/>
              </a:rPr>
              <a:t>Schultz (1986). Journal of Neurophysiology, 56, 1439 </a:t>
            </a:r>
          </a:p>
        </p:txBody>
      </p:sp>
    </p:spTree>
    <p:extLst>
      <p:ext uri="{BB962C8B-B14F-4D97-AF65-F5344CB8AC3E}">
        <p14:creationId xmlns:p14="http://schemas.microsoft.com/office/powerpoint/2010/main" val="2732383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A33FD9-3D6F-FF47-A4B2-E4E549EBEB87}"/>
              </a:ext>
            </a:extLst>
          </p:cNvPr>
          <p:cNvSpPr txBox="1"/>
          <p:nvPr/>
        </p:nvSpPr>
        <p:spPr>
          <a:xfrm>
            <a:off x="420624" y="274320"/>
            <a:ext cx="1143455" cy="369332"/>
          </a:xfrm>
          <a:prstGeom prst="rect">
            <a:avLst/>
          </a:prstGeom>
          <a:noFill/>
          <a:ln>
            <a:solidFill>
              <a:schemeClr val="tx1"/>
            </a:solidFill>
          </a:ln>
        </p:spPr>
        <p:txBody>
          <a:bodyPr wrap="none" rtlCol="0">
            <a:spAutoFit/>
          </a:bodyPr>
          <a:lstStyle/>
          <a:p>
            <a:r>
              <a:rPr lang="fr-FR" dirty="0"/>
              <a:t>TIME-OUT</a:t>
            </a:r>
          </a:p>
        </p:txBody>
      </p:sp>
      <p:sp>
        <p:nvSpPr>
          <p:cNvPr id="2" name="TextBox 1">
            <a:extLst>
              <a:ext uri="{FF2B5EF4-FFF2-40B4-BE49-F238E27FC236}">
                <a16:creationId xmlns:a16="http://schemas.microsoft.com/office/drawing/2014/main" id="{11F3241E-1CB3-2049-93C1-8C22CFD7751A}"/>
              </a:ext>
            </a:extLst>
          </p:cNvPr>
          <p:cNvSpPr txBox="1"/>
          <p:nvPr/>
        </p:nvSpPr>
        <p:spPr>
          <a:xfrm>
            <a:off x="1471313" y="1746378"/>
            <a:ext cx="10415887" cy="646331"/>
          </a:xfrm>
          <a:prstGeom prst="rect">
            <a:avLst/>
          </a:prstGeom>
          <a:noFill/>
        </p:spPr>
        <p:txBody>
          <a:bodyPr wrap="square" rtlCol="0">
            <a:spAutoFit/>
          </a:bodyPr>
          <a:lstStyle/>
          <a:p>
            <a:r>
              <a:rPr lang="fr-FR" dirty="0"/>
              <a:t>Pourquoi peut-on dire qu’il y a deux composantes dans la réponse phasique des neurones dopaminergiques à un stimulus prédisant l’arrivée d’une récompense? </a:t>
            </a:r>
          </a:p>
        </p:txBody>
      </p:sp>
      <p:sp>
        <p:nvSpPr>
          <p:cNvPr id="8" name="TextBox 7">
            <a:extLst>
              <a:ext uri="{FF2B5EF4-FFF2-40B4-BE49-F238E27FC236}">
                <a16:creationId xmlns:a16="http://schemas.microsoft.com/office/drawing/2014/main" id="{69B4B4E5-3270-724B-BE8B-A4EB843BC371}"/>
              </a:ext>
            </a:extLst>
          </p:cNvPr>
          <p:cNvSpPr txBox="1"/>
          <p:nvPr/>
        </p:nvSpPr>
        <p:spPr>
          <a:xfrm>
            <a:off x="1471313" y="2849104"/>
            <a:ext cx="4389535" cy="369332"/>
          </a:xfrm>
          <a:prstGeom prst="rect">
            <a:avLst/>
          </a:prstGeom>
          <a:noFill/>
        </p:spPr>
        <p:txBody>
          <a:bodyPr wrap="none" rtlCol="0">
            <a:spAutoFit/>
          </a:bodyPr>
          <a:lstStyle/>
          <a:p>
            <a:r>
              <a:rPr lang="fr-FR" dirty="0"/>
              <a:t>Que reflètent chacune de ces composantes? </a:t>
            </a:r>
          </a:p>
        </p:txBody>
      </p:sp>
      <p:sp>
        <p:nvSpPr>
          <p:cNvPr id="5" name="TextBox 4">
            <a:extLst>
              <a:ext uri="{FF2B5EF4-FFF2-40B4-BE49-F238E27FC236}">
                <a16:creationId xmlns:a16="http://schemas.microsoft.com/office/drawing/2014/main" id="{777A6B63-93B7-0D47-A8F9-B6FCD753BF55}"/>
              </a:ext>
            </a:extLst>
          </p:cNvPr>
          <p:cNvSpPr txBox="1"/>
          <p:nvPr/>
        </p:nvSpPr>
        <p:spPr>
          <a:xfrm>
            <a:off x="1471313" y="3674831"/>
            <a:ext cx="7187417" cy="369332"/>
          </a:xfrm>
          <a:prstGeom prst="rect">
            <a:avLst/>
          </a:prstGeom>
          <a:noFill/>
        </p:spPr>
        <p:txBody>
          <a:bodyPr wrap="none" rtlCol="0">
            <a:spAutoFit/>
          </a:bodyPr>
          <a:lstStyle/>
          <a:p>
            <a:r>
              <a:rPr lang="fr-FR" dirty="0"/>
              <a:t>Que reflète la « </a:t>
            </a:r>
            <a:r>
              <a:rPr lang="fr-FR" dirty="0" err="1"/>
              <a:t>ramping</a:t>
            </a:r>
            <a:r>
              <a:rPr lang="fr-FR" dirty="0"/>
              <a:t> </a:t>
            </a:r>
            <a:r>
              <a:rPr lang="fr-FR" dirty="0" err="1"/>
              <a:t>activity</a:t>
            </a:r>
            <a:r>
              <a:rPr lang="fr-FR" dirty="0"/>
              <a:t> » de certains neurones dopaminergiques?</a:t>
            </a:r>
          </a:p>
        </p:txBody>
      </p:sp>
      <p:sp>
        <p:nvSpPr>
          <p:cNvPr id="6" name="TextBox 5">
            <a:extLst>
              <a:ext uri="{FF2B5EF4-FFF2-40B4-BE49-F238E27FC236}">
                <a16:creationId xmlns:a16="http://schemas.microsoft.com/office/drawing/2014/main" id="{7066BB0C-B289-6C41-A0A8-F7477930DA8F}"/>
              </a:ext>
            </a:extLst>
          </p:cNvPr>
          <p:cNvSpPr txBox="1"/>
          <p:nvPr/>
        </p:nvSpPr>
        <p:spPr>
          <a:xfrm>
            <a:off x="1471312" y="4500558"/>
            <a:ext cx="6906121" cy="369332"/>
          </a:xfrm>
          <a:prstGeom prst="rect">
            <a:avLst/>
          </a:prstGeom>
          <a:noFill/>
        </p:spPr>
        <p:txBody>
          <a:bodyPr wrap="none" rtlCol="0">
            <a:spAutoFit/>
          </a:bodyPr>
          <a:lstStyle/>
          <a:p>
            <a:r>
              <a:rPr lang="fr-FR" dirty="0"/>
              <a:t>Comment les neurones dopaminergiques réagissent-ils au mouvement?</a:t>
            </a:r>
          </a:p>
        </p:txBody>
      </p:sp>
    </p:spTree>
    <p:extLst>
      <p:ext uri="{BB962C8B-B14F-4D97-AF65-F5344CB8AC3E}">
        <p14:creationId xmlns:p14="http://schemas.microsoft.com/office/powerpoint/2010/main" val="1465986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3050" y="299751"/>
            <a:ext cx="1809279" cy="2532991"/>
          </a:xfrm>
          <a:prstGeom prst="rect">
            <a:avLst/>
          </a:prstGeom>
        </p:spPr>
      </p:pic>
      <p:pic>
        <p:nvPicPr>
          <p:cNvPr id="6" name="Picture 5"/>
          <p:cNvPicPr>
            <a:picLocks noChangeAspect="1"/>
          </p:cNvPicPr>
          <p:nvPr/>
        </p:nvPicPr>
        <p:blipFill>
          <a:blip r:embed="rId3"/>
          <a:stretch>
            <a:fillRect/>
          </a:stretch>
        </p:blipFill>
        <p:spPr>
          <a:xfrm>
            <a:off x="8179945" y="299750"/>
            <a:ext cx="1835466" cy="2679512"/>
          </a:xfrm>
          <a:prstGeom prst="rect">
            <a:avLst/>
          </a:prstGeom>
        </p:spPr>
      </p:pic>
      <p:sp>
        <p:nvSpPr>
          <p:cNvPr id="7" name="TextBox 6"/>
          <p:cNvSpPr txBox="1"/>
          <p:nvPr/>
        </p:nvSpPr>
        <p:spPr>
          <a:xfrm>
            <a:off x="3946809" y="354265"/>
            <a:ext cx="2249941" cy="477054"/>
          </a:xfrm>
          <a:prstGeom prst="rect">
            <a:avLst/>
          </a:prstGeom>
          <a:noFill/>
        </p:spPr>
        <p:txBody>
          <a:bodyPr wrap="none" rtlCol="0">
            <a:spAutoFit/>
          </a:bodyPr>
          <a:lstStyle/>
          <a:p>
            <a:r>
              <a:rPr lang="en-US" sz="2500" dirty="0"/>
              <a:t>Robert </a:t>
            </a:r>
            <a:r>
              <a:rPr lang="en-US" sz="2500" dirty="0" err="1"/>
              <a:t>Rescorla</a:t>
            </a:r>
            <a:endParaRPr lang="en-US" sz="2500" dirty="0"/>
          </a:p>
        </p:txBody>
      </p:sp>
      <p:sp>
        <p:nvSpPr>
          <p:cNvPr id="8" name="TextBox 7"/>
          <p:cNvSpPr txBox="1"/>
          <p:nvPr/>
        </p:nvSpPr>
        <p:spPr>
          <a:xfrm>
            <a:off x="6196750" y="2377642"/>
            <a:ext cx="1867663" cy="477054"/>
          </a:xfrm>
          <a:prstGeom prst="rect">
            <a:avLst/>
          </a:prstGeom>
          <a:noFill/>
        </p:spPr>
        <p:txBody>
          <a:bodyPr wrap="none" rtlCol="0">
            <a:spAutoFit/>
          </a:bodyPr>
          <a:lstStyle/>
          <a:p>
            <a:r>
              <a:rPr lang="en-US" sz="2500" dirty="0"/>
              <a:t>Alan Wagner</a:t>
            </a:r>
          </a:p>
        </p:txBody>
      </p:sp>
      <p:pic>
        <p:nvPicPr>
          <p:cNvPr id="9" name="Picture 8"/>
          <p:cNvPicPr>
            <a:picLocks noChangeAspect="1"/>
          </p:cNvPicPr>
          <p:nvPr/>
        </p:nvPicPr>
        <p:blipFill>
          <a:blip r:embed="rId4"/>
          <a:stretch>
            <a:fillRect/>
          </a:stretch>
        </p:blipFill>
        <p:spPr>
          <a:xfrm>
            <a:off x="2315642" y="3125670"/>
            <a:ext cx="7137400" cy="3276600"/>
          </a:xfrm>
          <a:prstGeom prst="rect">
            <a:avLst/>
          </a:prstGeom>
        </p:spPr>
      </p:pic>
      <p:sp>
        <p:nvSpPr>
          <p:cNvPr id="3" name="TextBox 2">
            <a:extLst>
              <a:ext uri="{FF2B5EF4-FFF2-40B4-BE49-F238E27FC236}">
                <a16:creationId xmlns:a16="http://schemas.microsoft.com/office/drawing/2014/main" id="{2E4F453B-F7E9-304B-8A25-1255DEFB2F50}"/>
              </a:ext>
            </a:extLst>
          </p:cNvPr>
          <p:cNvSpPr txBox="1"/>
          <p:nvPr/>
        </p:nvSpPr>
        <p:spPr>
          <a:xfrm>
            <a:off x="1137424" y="2531327"/>
            <a:ext cx="184731"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293040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67A5BD8-3641-F24B-8D5F-9FE1614452C9}"/>
              </a:ext>
            </a:extLst>
          </p:cNvPr>
          <p:cNvPicPr>
            <a:picLocks noChangeAspect="1"/>
          </p:cNvPicPr>
          <p:nvPr/>
        </p:nvPicPr>
        <p:blipFill>
          <a:blip r:embed="rId2"/>
          <a:stretch>
            <a:fillRect/>
          </a:stretch>
        </p:blipFill>
        <p:spPr>
          <a:xfrm>
            <a:off x="825408" y="965258"/>
            <a:ext cx="4215207" cy="2873025"/>
          </a:xfrm>
          <a:prstGeom prst="rect">
            <a:avLst/>
          </a:prstGeom>
        </p:spPr>
      </p:pic>
      <p:pic>
        <p:nvPicPr>
          <p:cNvPr id="13" name="Picture 12">
            <a:extLst>
              <a:ext uri="{FF2B5EF4-FFF2-40B4-BE49-F238E27FC236}">
                <a16:creationId xmlns:a16="http://schemas.microsoft.com/office/drawing/2014/main" id="{0D2EA585-8483-824F-9642-0944909DEB23}"/>
              </a:ext>
            </a:extLst>
          </p:cNvPr>
          <p:cNvPicPr>
            <a:picLocks noChangeAspect="1"/>
          </p:cNvPicPr>
          <p:nvPr/>
        </p:nvPicPr>
        <p:blipFill>
          <a:blip r:embed="rId3"/>
          <a:stretch>
            <a:fillRect/>
          </a:stretch>
        </p:blipFill>
        <p:spPr>
          <a:xfrm>
            <a:off x="6175894" y="2212682"/>
            <a:ext cx="5350410" cy="4052651"/>
          </a:xfrm>
          <a:prstGeom prst="rect">
            <a:avLst/>
          </a:prstGeom>
        </p:spPr>
      </p:pic>
      <p:sp>
        <p:nvSpPr>
          <p:cNvPr id="14" name="TextBox 13">
            <a:extLst>
              <a:ext uri="{FF2B5EF4-FFF2-40B4-BE49-F238E27FC236}">
                <a16:creationId xmlns:a16="http://schemas.microsoft.com/office/drawing/2014/main" id="{933A39BA-E3E8-B442-8D28-4EDF1D9717BB}"/>
              </a:ext>
            </a:extLst>
          </p:cNvPr>
          <p:cNvSpPr txBox="1"/>
          <p:nvPr/>
        </p:nvSpPr>
        <p:spPr>
          <a:xfrm>
            <a:off x="1317985" y="446255"/>
            <a:ext cx="3230051" cy="369332"/>
          </a:xfrm>
          <a:prstGeom prst="rect">
            <a:avLst/>
          </a:prstGeom>
          <a:noFill/>
        </p:spPr>
        <p:txBody>
          <a:bodyPr wrap="none" rtlCol="0">
            <a:spAutoFit/>
          </a:bodyPr>
          <a:lstStyle/>
          <a:p>
            <a:r>
              <a:rPr lang="fr-FR" dirty="0"/>
              <a:t>Conditionnement de la </a:t>
            </a:r>
            <a:r>
              <a:rPr lang="fr-FR" dirty="0" err="1"/>
              <a:t>paupi</a:t>
            </a:r>
            <a:r>
              <a:rPr lang="en-US" dirty="0" err="1"/>
              <a:t>ère</a:t>
            </a:r>
            <a:endParaRPr lang="fr-FR" dirty="0"/>
          </a:p>
        </p:txBody>
      </p:sp>
    </p:spTree>
    <p:extLst>
      <p:ext uri="{BB962C8B-B14F-4D97-AF65-F5344CB8AC3E}">
        <p14:creationId xmlns:p14="http://schemas.microsoft.com/office/powerpoint/2010/main" val="4030803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basal-ganglia.jpg">
            <a:extLst>
              <a:ext uri="{FF2B5EF4-FFF2-40B4-BE49-F238E27FC236}">
                <a16:creationId xmlns:a16="http://schemas.microsoft.com/office/drawing/2014/main" id="{9CC44354-0B53-2445-9D32-340D1491EC57}"/>
              </a:ext>
            </a:extLst>
          </p:cNvPr>
          <p:cNvPicPr/>
          <p:nvPr/>
        </p:nvPicPr>
        <p:blipFill>
          <a:blip r:embed="rId2"/>
          <a:stretch>
            <a:fillRect/>
          </a:stretch>
        </p:blipFill>
        <p:spPr>
          <a:xfrm>
            <a:off x="300185" y="3427674"/>
            <a:ext cx="2610041" cy="2415935"/>
          </a:xfrm>
          <a:prstGeom prst="rect">
            <a:avLst/>
          </a:prstGeom>
        </p:spPr>
      </p:pic>
      <p:pic>
        <p:nvPicPr>
          <p:cNvPr id="6" name="Picture 5" descr="hippocampus.jpg">
            <a:extLst>
              <a:ext uri="{FF2B5EF4-FFF2-40B4-BE49-F238E27FC236}">
                <a16:creationId xmlns:a16="http://schemas.microsoft.com/office/drawing/2014/main" id="{D53AEBB3-D585-6F45-8340-2646843523D0}"/>
              </a:ext>
            </a:extLst>
          </p:cNvPr>
          <p:cNvPicPr>
            <a:picLocks noChangeAspect="1"/>
          </p:cNvPicPr>
          <p:nvPr/>
        </p:nvPicPr>
        <p:blipFill>
          <a:blip r:embed="rId3"/>
          <a:stretch>
            <a:fillRect/>
          </a:stretch>
        </p:blipFill>
        <p:spPr>
          <a:xfrm>
            <a:off x="380390" y="394669"/>
            <a:ext cx="2543679" cy="2512103"/>
          </a:xfrm>
          <a:prstGeom prst="rect">
            <a:avLst/>
          </a:prstGeom>
        </p:spPr>
      </p:pic>
      <p:pic>
        <p:nvPicPr>
          <p:cNvPr id="2" name="Picture 1">
            <a:extLst>
              <a:ext uri="{FF2B5EF4-FFF2-40B4-BE49-F238E27FC236}">
                <a16:creationId xmlns:a16="http://schemas.microsoft.com/office/drawing/2014/main" id="{914AA49C-DAE0-B649-A9BE-A067B5B0D8EA}"/>
              </a:ext>
            </a:extLst>
          </p:cNvPr>
          <p:cNvPicPr>
            <a:picLocks noChangeAspect="1"/>
          </p:cNvPicPr>
          <p:nvPr/>
        </p:nvPicPr>
        <p:blipFill>
          <a:blip r:embed="rId4"/>
          <a:stretch>
            <a:fillRect/>
          </a:stretch>
        </p:blipFill>
        <p:spPr>
          <a:xfrm>
            <a:off x="3095730" y="636675"/>
            <a:ext cx="2380622" cy="2158431"/>
          </a:xfrm>
          <a:prstGeom prst="rect">
            <a:avLst/>
          </a:prstGeom>
        </p:spPr>
      </p:pic>
      <p:pic>
        <p:nvPicPr>
          <p:cNvPr id="7" name="Picture 6">
            <a:extLst>
              <a:ext uri="{FF2B5EF4-FFF2-40B4-BE49-F238E27FC236}">
                <a16:creationId xmlns:a16="http://schemas.microsoft.com/office/drawing/2014/main" id="{488EB08A-7F30-6849-840A-F12E19F9A271}"/>
              </a:ext>
            </a:extLst>
          </p:cNvPr>
          <p:cNvPicPr>
            <a:picLocks noChangeAspect="1"/>
          </p:cNvPicPr>
          <p:nvPr/>
        </p:nvPicPr>
        <p:blipFill>
          <a:blip r:embed="rId5"/>
          <a:stretch>
            <a:fillRect/>
          </a:stretch>
        </p:blipFill>
        <p:spPr>
          <a:xfrm>
            <a:off x="3235471" y="3427674"/>
            <a:ext cx="2240881" cy="2666158"/>
          </a:xfrm>
          <a:prstGeom prst="rect">
            <a:avLst/>
          </a:prstGeom>
        </p:spPr>
      </p:pic>
      <p:pic>
        <p:nvPicPr>
          <p:cNvPr id="8" name="Picture 7">
            <a:extLst>
              <a:ext uri="{FF2B5EF4-FFF2-40B4-BE49-F238E27FC236}">
                <a16:creationId xmlns:a16="http://schemas.microsoft.com/office/drawing/2014/main" id="{948877B8-36E3-2A44-9C24-2BDEA0A52BC9}"/>
              </a:ext>
            </a:extLst>
          </p:cNvPr>
          <p:cNvPicPr>
            <a:picLocks noChangeAspect="1"/>
          </p:cNvPicPr>
          <p:nvPr/>
        </p:nvPicPr>
        <p:blipFill>
          <a:blip r:embed="rId6"/>
          <a:stretch>
            <a:fillRect/>
          </a:stretch>
        </p:blipFill>
        <p:spPr>
          <a:xfrm>
            <a:off x="5998212" y="636675"/>
            <a:ext cx="2925529" cy="1929284"/>
          </a:xfrm>
          <a:prstGeom prst="rect">
            <a:avLst/>
          </a:prstGeom>
        </p:spPr>
      </p:pic>
      <p:pic>
        <p:nvPicPr>
          <p:cNvPr id="9" name="Picture 8">
            <a:extLst>
              <a:ext uri="{FF2B5EF4-FFF2-40B4-BE49-F238E27FC236}">
                <a16:creationId xmlns:a16="http://schemas.microsoft.com/office/drawing/2014/main" id="{042305B6-3051-414B-9949-2B49892CFF53}"/>
              </a:ext>
            </a:extLst>
          </p:cNvPr>
          <p:cNvPicPr>
            <a:picLocks noChangeAspect="1"/>
          </p:cNvPicPr>
          <p:nvPr/>
        </p:nvPicPr>
        <p:blipFill>
          <a:blip r:embed="rId7"/>
          <a:stretch>
            <a:fillRect/>
          </a:stretch>
        </p:blipFill>
        <p:spPr>
          <a:xfrm>
            <a:off x="9101573" y="527678"/>
            <a:ext cx="2374651" cy="2496876"/>
          </a:xfrm>
          <a:prstGeom prst="rect">
            <a:avLst/>
          </a:prstGeom>
        </p:spPr>
      </p:pic>
      <p:pic>
        <p:nvPicPr>
          <p:cNvPr id="10" name="Picture 9">
            <a:extLst>
              <a:ext uri="{FF2B5EF4-FFF2-40B4-BE49-F238E27FC236}">
                <a16:creationId xmlns:a16="http://schemas.microsoft.com/office/drawing/2014/main" id="{50152111-92DF-8E4A-BF44-E85F0F965477}"/>
              </a:ext>
            </a:extLst>
          </p:cNvPr>
          <p:cNvPicPr>
            <a:picLocks noChangeAspect="1"/>
          </p:cNvPicPr>
          <p:nvPr/>
        </p:nvPicPr>
        <p:blipFill>
          <a:blip r:embed="rId8"/>
          <a:stretch>
            <a:fillRect/>
          </a:stretch>
        </p:blipFill>
        <p:spPr>
          <a:xfrm>
            <a:off x="5874687" y="3166278"/>
            <a:ext cx="3145883" cy="2551235"/>
          </a:xfrm>
          <a:prstGeom prst="rect">
            <a:avLst/>
          </a:prstGeom>
        </p:spPr>
      </p:pic>
      <p:pic>
        <p:nvPicPr>
          <p:cNvPr id="11" name="Picture 10">
            <a:extLst>
              <a:ext uri="{FF2B5EF4-FFF2-40B4-BE49-F238E27FC236}">
                <a16:creationId xmlns:a16="http://schemas.microsoft.com/office/drawing/2014/main" id="{3C29794D-DDA7-0A4D-9BA6-445AF15180B8}"/>
              </a:ext>
            </a:extLst>
          </p:cNvPr>
          <p:cNvPicPr>
            <a:picLocks noChangeAspect="1"/>
          </p:cNvPicPr>
          <p:nvPr/>
        </p:nvPicPr>
        <p:blipFill>
          <a:blip r:embed="rId9"/>
          <a:stretch>
            <a:fillRect/>
          </a:stretch>
        </p:blipFill>
        <p:spPr>
          <a:xfrm>
            <a:off x="9020570" y="3074691"/>
            <a:ext cx="2214163" cy="2894030"/>
          </a:xfrm>
          <a:prstGeom prst="rect">
            <a:avLst/>
          </a:prstGeom>
        </p:spPr>
      </p:pic>
      <p:sp>
        <p:nvSpPr>
          <p:cNvPr id="12" name="TextBox 11">
            <a:extLst>
              <a:ext uri="{FF2B5EF4-FFF2-40B4-BE49-F238E27FC236}">
                <a16:creationId xmlns:a16="http://schemas.microsoft.com/office/drawing/2014/main" id="{0953B262-A660-B545-B580-BA3CB5DE3DBD}"/>
              </a:ext>
            </a:extLst>
          </p:cNvPr>
          <p:cNvSpPr txBox="1"/>
          <p:nvPr/>
        </p:nvSpPr>
        <p:spPr>
          <a:xfrm>
            <a:off x="7725779" y="6027003"/>
            <a:ext cx="3709670" cy="830997"/>
          </a:xfrm>
          <a:prstGeom prst="rect">
            <a:avLst/>
          </a:prstGeom>
          <a:noFill/>
        </p:spPr>
        <p:txBody>
          <a:bodyPr wrap="none" rtlCol="0">
            <a:spAutoFit/>
          </a:bodyPr>
          <a:lstStyle/>
          <a:p>
            <a:r>
              <a:rPr lang="en-US" sz="1200" dirty="0" err="1">
                <a:latin typeface="Times"/>
                <a:cs typeface="Times"/>
              </a:rPr>
              <a:t>Belova</a:t>
            </a:r>
            <a:r>
              <a:rPr lang="en-US" sz="1200" dirty="0">
                <a:latin typeface="Times"/>
                <a:cs typeface="Times"/>
              </a:rPr>
              <a:t> et al.  (1994). Neuron, 55, 979</a:t>
            </a:r>
          </a:p>
          <a:p>
            <a:r>
              <a:rPr lang="en-US" sz="1200" dirty="0">
                <a:latin typeface="Times"/>
                <a:cs typeface="Times"/>
              </a:rPr>
              <a:t>Kim et al. (2009). Journal of Neuroscience, 29, 14701</a:t>
            </a:r>
          </a:p>
          <a:p>
            <a:r>
              <a:rPr lang="en-US" sz="1200" dirty="0">
                <a:latin typeface="Times"/>
                <a:cs typeface="Times"/>
              </a:rPr>
              <a:t>So &amp; </a:t>
            </a:r>
            <a:r>
              <a:rPr lang="en-US" sz="1200" dirty="0" err="1">
                <a:latin typeface="Times"/>
                <a:cs typeface="Times"/>
              </a:rPr>
              <a:t>Stuphorn</a:t>
            </a:r>
            <a:r>
              <a:rPr lang="en-US" sz="1200" dirty="0">
                <a:latin typeface="Times"/>
                <a:cs typeface="Times"/>
              </a:rPr>
              <a:t> (2012). Journal of Neuroscience</a:t>
            </a:r>
            <a:r>
              <a:rPr lang="en-US" sz="1200">
                <a:latin typeface="Times"/>
                <a:cs typeface="Times"/>
              </a:rPr>
              <a:t>, 32,2950</a:t>
            </a:r>
            <a:endParaRPr lang="en-US" sz="1200" dirty="0">
              <a:latin typeface="Times"/>
              <a:cs typeface="Times"/>
            </a:endParaRPr>
          </a:p>
          <a:p>
            <a:r>
              <a:rPr lang="en-US" sz="1200" dirty="0" err="1">
                <a:latin typeface="Times"/>
                <a:cs typeface="Times"/>
              </a:rPr>
              <a:t>Matsamuto</a:t>
            </a:r>
            <a:r>
              <a:rPr lang="en-US" sz="1200" dirty="0">
                <a:latin typeface="Times"/>
                <a:cs typeface="Times"/>
              </a:rPr>
              <a:t> &amp; </a:t>
            </a:r>
            <a:r>
              <a:rPr lang="en-US" sz="1200" dirty="0" err="1">
                <a:latin typeface="Times"/>
                <a:cs typeface="Times"/>
              </a:rPr>
              <a:t>Hikosaka</a:t>
            </a:r>
            <a:r>
              <a:rPr lang="en-US" sz="1200" dirty="0">
                <a:latin typeface="Times"/>
                <a:cs typeface="Times"/>
              </a:rPr>
              <a:t> (2007). Nature, 447, 1111</a:t>
            </a:r>
          </a:p>
        </p:txBody>
      </p:sp>
      <p:sp>
        <p:nvSpPr>
          <p:cNvPr id="13" name="TextBox 12">
            <a:extLst>
              <a:ext uri="{FF2B5EF4-FFF2-40B4-BE49-F238E27FC236}">
                <a16:creationId xmlns:a16="http://schemas.microsoft.com/office/drawing/2014/main" id="{32E370F6-5210-6149-A53F-CC0CABA9D5FC}"/>
              </a:ext>
            </a:extLst>
          </p:cNvPr>
          <p:cNvSpPr txBox="1"/>
          <p:nvPr/>
        </p:nvSpPr>
        <p:spPr>
          <a:xfrm>
            <a:off x="934497" y="117987"/>
            <a:ext cx="1106650" cy="369332"/>
          </a:xfrm>
          <a:prstGeom prst="rect">
            <a:avLst/>
          </a:prstGeom>
          <a:noFill/>
        </p:spPr>
        <p:txBody>
          <a:bodyPr wrap="none" rtlCol="0">
            <a:spAutoFit/>
          </a:bodyPr>
          <a:lstStyle/>
          <a:p>
            <a:r>
              <a:rPr lang="fr-FR" dirty="0"/>
              <a:t>Amygdale</a:t>
            </a:r>
          </a:p>
        </p:txBody>
      </p:sp>
      <p:sp>
        <p:nvSpPr>
          <p:cNvPr id="14" name="TextBox 13">
            <a:extLst>
              <a:ext uri="{FF2B5EF4-FFF2-40B4-BE49-F238E27FC236}">
                <a16:creationId xmlns:a16="http://schemas.microsoft.com/office/drawing/2014/main" id="{02E4EE54-0493-CC44-84D9-8B5DD6D321E2}"/>
              </a:ext>
            </a:extLst>
          </p:cNvPr>
          <p:cNvSpPr txBox="1"/>
          <p:nvPr/>
        </p:nvSpPr>
        <p:spPr>
          <a:xfrm>
            <a:off x="1021308" y="3105883"/>
            <a:ext cx="992066" cy="369332"/>
          </a:xfrm>
          <a:prstGeom prst="rect">
            <a:avLst/>
          </a:prstGeom>
          <a:noFill/>
        </p:spPr>
        <p:txBody>
          <a:bodyPr wrap="none" rtlCol="0">
            <a:spAutoFit/>
          </a:bodyPr>
          <a:lstStyle/>
          <a:p>
            <a:r>
              <a:rPr lang="fr-FR" dirty="0"/>
              <a:t>Striatum</a:t>
            </a:r>
          </a:p>
        </p:txBody>
      </p:sp>
      <p:sp>
        <p:nvSpPr>
          <p:cNvPr id="15" name="TextBox 14">
            <a:extLst>
              <a:ext uri="{FF2B5EF4-FFF2-40B4-BE49-F238E27FC236}">
                <a16:creationId xmlns:a16="http://schemas.microsoft.com/office/drawing/2014/main" id="{1B534F40-876B-814B-A9C6-26A36690C54C}"/>
              </a:ext>
            </a:extLst>
          </p:cNvPr>
          <p:cNvSpPr txBox="1"/>
          <p:nvPr/>
        </p:nvSpPr>
        <p:spPr>
          <a:xfrm>
            <a:off x="6117841" y="200801"/>
            <a:ext cx="4001865" cy="369332"/>
          </a:xfrm>
          <a:prstGeom prst="rect">
            <a:avLst/>
          </a:prstGeom>
          <a:noFill/>
        </p:spPr>
        <p:txBody>
          <a:bodyPr wrap="none" rtlCol="0">
            <a:spAutoFit/>
          </a:bodyPr>
          <a:lstStyle/>
          <a:p>
            <a:r>
              <a:rPr lang="fr-FR" dirty="0"/>
              <a:t>Champs </a:t>
            </a:r>
            <a:r>
              <a:rPr lang="fr-FR" dirty="0" err="1"/>
              <a:t>occulomoteurs</a:t>
            </a:r>
            <a:r>
              <a:rPr lang="fr-FR" dirty="0"/>
              <a:t> </a:t>
            </a:r>
            <a:r>
              <a:rPr lang="fr-FR" dirty="0" err="1"/>
              <a:t>suppl</a:t>
            </a:r>
            <a:r>
              <a:rPr lang="en-US" dirty="0" err="1"/>
              <a:t>émentaires</a:t>
            </a:r>
            <a:endParaRPr lang="fr-FR" dirty="0"/>
          </a:p>
        </p:txBody>
      </p:sp>
      <p:sp>
        <p:nvSpPr>
          <p:cNvPr id="16" name="TextBox 15">
            <a:extLst>
              <a:ext uri="{FF2B5EF4-FFF2-40B4-BE49-F238E27FC236}">
                <a16:creationId xmlns:a16="http://schemas.microsoft.com/office/drawing/2014/main" id="{E6B22BA5-970A-544F-B198-CF657C9B1F52}"/>
              </a:ext>
            </a:extLst>
          </p:cNvPr>
          <p:cNvSpPr txBox="1"/>
          <p:nvPr/>
        </p:nvSpPr>
        <p:spPr>
          <a:xfrm>
            <a:off x="6597470" y="2895441"/>
            <a:ext cx="1727011" cy="369332"/>
          </a:xfrm>
          <a:prstGeom prst="rect">
            <a:avLst/>
          </a:prstGeom>
          <a:noFill/>
        </p:spPr>
        <p:txBody>
          <a:bodyPr wrap="none" rtlCol="0">
            <a:spAutoFit/>
          </a:bodyPr>
          <a:lstStyle/>
          <a:p>
            <a:r>
              <a:rPr lang="fr-FR" dirty="0" err="1"/>
              <a:t>Hab</a:t>
            </a:r>
            <a:r>
              <a:rPr lang="en-US" dirty="0" err="1"/>
              <a:t>é</a:t>
            </a:r>
            <a:r>
              <a:rPr lang="fr-FR" dirty="0" err="1"/>
              <a:t>nula</a:t>
            </a:r>
            <a:r>
              <a:rPr lang="fr-FR" dirty="0"/>
              <a:t> l</a:t>
            </a:r>
            <a:r>
              <a:rPr lang="en-US" dirty="0" err="1"/>
              <a:t>atéral</a:t>
            </a:r>
            <a:endParaRPr lang="fr-FR" dirty="0"/>
          </a:p>
        </p:txBody>
      </p:sp>
    </p:spTree>
    <p:extLst>
      <p:ext uri="{BB962C8B-B14F-4D97-AF65-F5344CB8AC3E}">
        <p14:creationId xmlns:p14="http://schemas.microsoft.com/office/powerpoint/2010/main" val="633290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851C8-17B2-1A4B-B1F4-BAFAD3E0D7CA}"/>
              </a:ext>
            </a:extLst>
          </p:cNvPr>
          <p:cNvSpPr txBox="1"/>
          <p:nvPr/>
        </p:nvSpPr>
        <p:spPr>
          <a:xfrm>
            <a:off x="116812" y="737299"/>
            <a:ext cx="11841640" cy="2862322"/>
          </a:xfrm>
          <a:prstGeom prst="rect">
            <a:avLst/>
          </a:prstGeom>
          <a:noFill/>
        </p:spPr>
        <p:txBody>
          <a:bodyPr wrap="none" rtlCol="0">
            <a:spAutoFit/>
          </a:bodyPr>
          <a:lstStyle/>
          <a:p>
            <a:r>
              <a:rPr lang="fr-FR" dirty="0" err="1"/>
              <a:t>Activated</a:t>
            </a:r>
            <a:r>
              <a:rPr lang="fr-FR" dirty="0"/>
              <a:t> by </a:t>
            </a:r>
            <a:r>
              <a:rPr lang="fr-FR" dirty="0" err="1"/>
              <a:t>unexpected</a:t>
            </a:r>
            <a:r>
              <a:rPr lang="fr-FR" dirty="0"/>
              <a:t> </a:t>
            </a:r>
            <a:r>
              <a:rPr lang="fr-FR" dirty="0" err="1"/>
              <a:t>reward</a:t>
            </a:r>
            <a:r>
              <a:rPr lang="fr-FR" dirty="0"/>
              <a:t>: </a:t>
            </a:r>
            <a:r>
              <a:rPr lang="fr-FR" dirty="0" err="1"/>
              <a:t>pedunculonine</a:t>
            </a:r>
            <a:r>
              <a:rPr lang="fr-FR" dirty="0"/>
              <a:t> nucleus, </a:t>
            </a:r>
            <a:r>
              <a:rPr lang="fr-FR" dirty="0" err="1"/>
              <a:t>norepinephrine</a:t>
            </a:r>
            <a:r>
              <a:rPr lang="fr-FR" dirty="0"/>
              <a:t> </a:t>
            </a:r>
            <a:r>
              <a:rPr lang="fr-FR" dirty="0" err="1"/>
              <a:t>neurons</a:t>
            </a:r>
            <a:r>
              <a:rPr lang="fr-FR" dirty="0"/>
              <a:t>, nucleus </a:t>
            </a:r>
            <a:r>
              <a:rPr lang="fr-FR" dirty="0" err="1"/>
              <a:t>basalis</a:t>
            </a:r>
            <a:r>
              <a:rPr lang="fr-FR" dirty="0"/>
              <a:t>, </a:t>
            </a:r>
            <a:r>
              <a:rPr lang="fr-FR" dirty="0" err="1"/>
              <a:t>amygdala</a:t>
            </a:r>
            <a:r>
              <a:rPr lang="fr-FR" dirty="0"/>
              <a:t>, </a:t>
            </a:r>
          </a:p>
          <a:p>
            <a:r>
              <a:rPr lang="fr-FR" dirty="0"/>
              <a:t>			        </a:t>
            </a:r>
            <a:r>
              <a:rPr lang="fr-FR" dirty="0" err="1"/>
              <a:t>orbito</a:t>
            </a:r>
            <a:r>
              <a:rPr lang="fr-FR" dirty="0"/>
              <a:t>-frontal cortex</a:t>
            </a:r>
          </a:p>
          <a:p>
            <a:endParaRPr lang="fr-FR" dirty="0"/>
          </a:p>
          <a:p>
            <a:endParaRPr lang="fr-FR" dirty="0"/>
          </a:p>
          <a:p>
            <a:endParaRPr lang="fr-FR" dirty="0"/>
          </a:p>
          <a:p>
            <a:endParaRPr lang="fr-FR" dirty="0"/>
          </a:p>
          <a:p>
            <a:endParaRPr lang="fr-FR" dirty="0"/>
          </a:p>
          <a:p>
            <a:r>
              <a:rPr lang="fr-FR" dirty="0" err="1"/>
              <a:t>Activated</a:t>
            </a:r>
            <a:r>
              <a:rPr lang="fr-FR" dirty="0"/>
              <a:t> by </a:t>
            </a:r>
            <a:r>
              <a:rPr lang="fr-FR" dirty="0" err="1"/>
              <a:t>unexpected</a:t>
            </a:r>
            <a:r>
              <a:rPr lang="fr-FR" dirty="0"/>
              <a:t> </a:t>
            </a:r>
            <a:r>
              <a:rPr lang="fr-FR" dirty="0" err="1"/>
              <a:t>reward</a:t>
            </a:r>
            <a:r>
              <a:rPr lang="fr-FR" dirty="0"/>
              <a:t> </a:t>
            </a:r>
            <a:r>
              <a:rPr lang="fr-FR" dirty="0" err="1"/>
              <a:t>delivery</a:t>
            </a:r>
            <a:r>
              <a:rPr lang="fr-FR" dirty="0"/>
              <a:t> and </a:t>
            </a:r>
            <a:r>
              <a:rPr lang="fr-FR" dirty="0" err="1"/>
              <a:t>unexpected</a:t>
            </a:r>
            <a:r>
              <a:rPr lang="fr-FR" dirty="0"/>
              <a:t> </a:t>
            </a:r>
            <a:r>
              <a:rPr lang="fr-FR" dirty="0" err="1"/>
              <a:t>reward</a:t>
            </a:r>
            <a:r>
              <a:rPr lang="fr-FR" dirty="0"/>
              <a:t> omission: </a:t>
            </a:r>
            <a:r>
              <a:rPr lang="fr-FR" dirty="0" err="1"/>
              <a:t>amygdala</a:t>
            </a:r>
            <a:r>
              <a:rPr lang="fr-FR" dirty="0"/>
              <a:t>, </a:t>
            </a:r>
            <a:r>
              <a:rPr lang="fr-FR" dirty="0" err="1"/>
              <a:t>cingulate</a:t>
            </a:r>
            <a:r>
              <a:rPr lang="fr-FR" dirty="0"/>
              <a:t> cortex, </a:t>
            </a:r>
            <a:r>
              <a:rPr lang="fr-FR" dirty="0" err="1"/>
              <a:t>dorsol-lateral</a:t>
            </a:r>
            <a:r>
              <a:rPr lang="fr-FR" dirty="0"/>
              <a:t> cortex,</a:t>
            </a:r>
          </a:p>
          <a:p>
            <a:r>
              <a:rPr lang="fr-FR" dirty="0"/>
              <a:t>						                              </a:t>
            </a:r>
            <a:r>
              <a:rPr lang="fr-FR" dirty="0" err="1"/>
              <a:t>supplementary</a:t>
            </a:r>
            <a:r>
              <a:rPr lang="fr-FR" dirty="0"/>
              <a:t> </a:t>
            </a:r>
            <a:r>
              <a:rPr lang="fr-FR" dirty="0" err="1"/>
              <a:t>eye</a:t>
            </a:r>
            <a:r>
              <a:rPr lang="fr-FR" dirty="0"/>
              <a:t> </a:t>
            </a:r>
            <a:r>
              <a:rPr lang="fr-FR" dirty="0" err="1"/>
              <a:t>field</a:t>
            </a:r>
            <a:endParaRPr lang="fr-FR" dirty="0"/>
          </a:p>
          <a:p>
            <a:r>
              <a:rPr lang="fr-FR" dirty="0"/>
              <a:t>						</a:t>
            </a:r>
          </a:p>
        </p:txBody>
      </p:sp>
      <p:sp>
        <p:nvSpPr>
          <p:cNvPr id="3" name="TextBox 2">
            <a:extLst>
              <a:ext uri="{FF2B5EF4-FFF2-40B4-BE49-F238E27FC236}">
                <a16:creationId xmlns:a16="http://schemas.microsoft.com/office/drawing/2014/main" id="{577023E3-73B6-BC4E-89A0-C1186683D599}"/>
              </a:ext>
            </a:extLst>
          </p:cNvPr>
          <p:cNvSpPr txBox="1"/>
          <p:nvPr/>
        </p:nvSpPr>
        <p:spPr>
          <a:xfrm>
            <a:off x="8271880" y="6381998"/>
            <a:ext cx="3561809" cy="276999"/>
          </a:xfrm>
          <a:prstGeom prst="rect">
            <a:avLst/>
          </a:prstGeom>
          <a:noFill/>
        </p:spPr>
        <p:txBody>
          <a:bodyPr wrap="none" rtlCol="0">
            <a:spAutoFit/>
          </a:bodyPr>
          <a:lstStyle/>
          <a:p>
            <a:r>
              <a:rPr lang="en-US" sz="1200" dirty="0">
                <a:latin typeface="Times"/>
                <a:cs typeface="Times"/>
              </a:rPr>
              <a:t>Source: Schultz (2015). Physiological Review, 95, 853</a:t>
            </a:r>
          </a:p>
        </p:txBody>
      </p:sp>
    </p:spTree>
    <p:extLst>
      <p:ext uri="{BB962C8B-B14F-4D97-AF65-F5344CB8AC3E}">
        <p14:creationId xmlns:p14="http://schemas.microsoft.com/office/powerpoint/2010/main" val="1342798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A33FD9-3D6F-FF47-A4B2-E4E549EBEB87}"/>
              </a:ext>
            </a:extLst>
          </p:cNvPr>
          <p:cNvSpPr txBox="1"/>
          <p:nvPr/>
        </p:nvSpPr>
        <p:spPr>
          <a:xfrm>
            <a:off x="420624" y="274320"/>
            <a:ext cx="1143455" cy="369332"/>
          </a:xfrm>
          <a:prstGeom prst="rect">
            <a:avLst/>
          </a:prstGeom>
          <a:noFill/>
          <a:ln>
            <a:solidFill>
              <a:schemeClr val="tx1"/>
            </a:solidFill>
          </a:ln>
        </p:spPr>
        <p:txBody>
          <a:bodyPr wrap="none" rtlCol="0">
            <a:spAutoFit/>
          </a:bodyPr>
          <a:lstStyle/>
          <a:p>
            <a:r>
              <a:rPr lang="fr-FR" dirty="0"/>
              <a:t>TIME-OUT</a:t>
            </a:r>
          </a:p>
        </p:txBody>
      </p:sp>
      <p:sp>
        <p:nvSpPr>
          <p:cNvPr id="2" name="TextBox 1">
            <a:extLst>
              <a:ext uri="{FF2B5EF4-FFF2-40B4-BE49-F238E27FC236}">
                <a16:creationId xmlns:a16="http://schemas.microsoft.com/office/drawing/2014/main" id="{11F3241E-1CB3-2049-93C1-8C22CFD7751A}"/>
              </a:ext>
            </a:extLst>
          </p:cNvPr>
          <p:cNvSpPr txBox="1"/>
          <p:nvPr/>
        </p:nvSpPr>
        <p:spPr>
          <a:xfrm>
            <a:off x="1471313" y="1746378"/>
            <a:ext cx="10415887" cy="369332"/>
          </a:xfrm>
          <a:prstGeom prst="rect">
            <a:avLst/>
          </a:prstGeom>
          <a:noFill/>
        </p:spPr>
        <p:txBody>
          <a:bodyPr wrap="square" rtlCol="0">
            <a:spAutoFit/>
          </a:bodyPr>
          <a:lstStyle/>
          <a:p>
            <a:r>
              <a:rPr lang="fr-FR" dirty="0"/>
              <a:t>Pourquoi peut-on penser qu’il existe d’autres régions cérébrales codant une erreur de prédiction ?</a:t>
            </a:r>
          </a:p>
        </p:txBody>
      </p:sp>
    </p:spTree>
    <p:extLst>
      <p:ext uri="{BB962C8B-B14F-4D97-AF65-F5344CB8AC3E}">
        <p14:creationId xmlns:p14="http://schemas.microsoft.com/office/powerpoint/2010/main" val="59499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B46B9A-5083-4949-8AA9-2F9A6FB3F8EE}"/>
              </a:ext>
            </a:extLst>
          </p:cNvPr>
          <p:cNvSpPr txBox="1"/>
          <p:nvPr/>
        </p:nvSpPr>
        <p:spPr>
          <a:xfrm>
            <a:off x="367653" y="339075"/>
            <a:ext cx="5989012" cy="369332"/>
          </a:xfrm>
          <a:prstGeom prst="rect">
            <a:avLst/>
          </a:prstGeom>
          <a:noFill/>
        </p:spPr>
        <p:txBody>
          <a:bodyPr wrap="none" rtlCol="0">
            <a:spAutoFit/>
          </a:bodyPr>
          <a:lstStyle/>
          <a:p>
            <a:r>
              <a:rPr lang="fr-FR" dirty="0"/>
              <a:t>Le système dopaminergique est le centre de plaisir du cerveau</a:t>
            </a:r>
          </a:p>
        </p:txBody>
      </p:sp>
      <p:cxnSp>
        <p:nvCxnSpPr>
          <p:cNvPr id="6" name="Straight Connector 5">
            <a:extLst>
              <a:ext uri="{FF2B5EF4-FFF2-40B4-BE49-F238E27FC236}">
                <a16:creationId xmlns:a16="http://schemas.microsoft.com/office/drawing/2014/main" id="{1260FC3E-2D89-8249-9369-AFAE81F08766}"/>
              </a:ext>
            </a:extLst>
          </p:cNvPr>
          <p:cNvCxnSpPr/>
          <p:nvPr/>
        </p:nvCxnSpPr>
        <p:spPr>
          <a:xfrm flipV="1">
            <a:off x="926757" y="339075"/>
            <a:ext cx="5251621" cy="3693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58847A-810B-BE41-B3FF-0A8ADF9A58C9}"/>
              </a:ext>
            </a:extLst>
          </p:cNvPr>
          <p:cNvCxnSpPr/>
          <p:nvPr/>
        </p:nvCxnSpPr>
        <p:spPr>
          <a:xfrm>
            <a:off x="963827" y="210065"/>
            <a:ext cx="5103341" cy="4983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42F3F5-F3E7-5549-9F0B-4A2A3CFEA3F2}"/>
              </a:ext>
            </a:extLst>
          </p:cNvPr>
          <p:cNvSpPr txBox="1"/>
          <p:nvPr/>
        </p:nvSpPr>
        <p:spPr>
          <a:xfrm>
            <a:off x="367653" y="948675"/>
            <a:ext cx="10295382" cy="369332"/>
          </a:xfrm>
          <a:prstGeom prst="rect">
            <a:avLst/>
          </a:prstGeom>
          <a:noFill/>
        </p:spPr>
        <p:txBody>
          <a:bodyPr wrap="none" rtlCol="0">
            <a:spAutoFit/>
          </a:bodyPr>
          <a:lstStyle/>
          <a:p>
            <a:r>
              <a:rPr lang="fr-FR" dirty="0"/>
              <a:t>Le système dopaminergique implémente l’erreur de prédiction formalisée par le modèle de </a:t>
            </a:r>
            <a:r>
              <a:rPr lang="fr-FR" dirty="0" err="1"/>
              <a:t>Rescorla</a:t>
            </a:r>
            <a:r>
              <a:rPr lang="fr-FR" dirty="0"/>
              <a:t>-Wagner</a:t>
            </a:r>
          </a:p>
        </p:txBody>
      </p:sp>
      <p:sp>
        <p:nvSpPr>
          <p:cNvPr id="10" name="TextBox 9">
            <a:extLst>
              <a:ext uri="{FF2B5EF4-FFF2-40B4-BE49-F238E27FC236}">
                <a16:creationId xmlns:a16="http://schemas.microsoft.com/office/drawing/2014/main" id="{178FFCB8-41B1-E14B-8CF4-ABF03D820BAC}"/>
              </a:ext>
            </a:extLst>
          </p:cNvPr>
          <p:cNvSpPr txBox="1"/>
          <p:nvPr/>
        </p:nvSpPr>
        <p:spPr>
          <a:xfrm>
            <a:off x="1030250" y="2723217"/>
            <a:ext cx="391454" cy="369332"/>
          </a:xfrm>
          <a:prstGeom prst="rect">
            <a:avLst/>
          </a:prstGeom>
          <a:noFill/>
        </p:spPr>
        <p:txBody>
          <a:bodyPr wrap="none" rtlCol="0">
            <a:spAutoFit/>
          </a:bodyPr>
          <a:lstStyle/>
          <a:p>
            <a:r>
              <a:rPr lang="fr-FR" dirty="0"/>
              <a:t>s1</a:t>
            </a:r>
          </a:p>
        </p:txBody>
      </p:sp>
      <p:sp>
        <p:nvSpPr>
          <p:cNvPr id="11" name="TextBox 10">
            <a:extLst>
              <a:ext uri="{FF2B5EF4-FFF2-40B4-BE49-F238E27FC236}">
                <a16:creationId xmlns:a16="http://schemas.microsoft.com/office/drawing/2014/main" id="{4BCD935B-0700-E54C-BCBB-9D29B6E4780D}"/>
              </a:ext>
            </a:extLst>
          </p:cNvPr>
          <p:cNvSpPr txBox="1"/>
          <p:nvPr/>
        </p:nvSpPr>
        <p:spPr>
          <a:xfrm>
            <a:off x="963827" y="4970528"/>
            <a:ext cx="309700" cy="369332"/>
          </a:xfrm>
          <a:prstGeom prst="rect">
            <a:avLst/>
          </a:prstGeom>
          <a:noFill/>
        </p:spPr>
        <p:txBody>
          <a:bodyPr wrap="none" rtlCol="0">
            <a:spAutoFit/>
          </a:bodyPr>
          <a:lstStyle/>
          <a:p>
            <a:r>
              <a:rPr lang="fr-FR" dirty="0"/>
              <a:t>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5C9D35-BB8B-1F45-93A1-21C0B7A9B216}"/>
                  </a:ext>
                </a:extLst>
              </p:cNvPr>
              <p:cNvSpPr txBox="1"/>
              <p:nvPr/>
            </p:nvSpPr>
            <p:spPr>
              <a:xfrm>
                <a:off x="4865599" y="4970528"/>
                <a:ext cx="3330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oMath>
                  </m:oMathPara>
                </a14:m>
                <a:endParaRPr lang="fr-FR" dirty="0"/>
              </a:p>
            </p:txBody>
          </p:sp>
        </mc:Choice>
        <mc:Fallback xmlns="">
          <p:sp>
            <p:nvSpPr>
              <p:cNvPr id="12" name="TextBox 11">
                <a:extLst>
                  <a:ext uri="{FF2B5EF4-FFF2-40B4-BE49-F238E27FC236}">
                    <a16:creationId xmlns:a16="http://schemas.microsoft.com/office/drawing/2014/main" id="{545C9D35-BB8B-1F45-93A1-21C0B7A9B216}"/>
                  </a:ext>
                </a:extLst>
              </p:cNvPr>
              <p:cNvSpPr txBox="1">
                <a:spLocks noRot="1" noChangeAspect="1" noMove="1" noResize="1" noEditPoints="1" noAdjustHandles="1" noChangeArrowheads="1" noChangeShapeType="1" noTextEdit="1"/>
              </p:cNvSpPr>
              <p:nvPr/>
            </p:nvSpPr>
            <p:spPr>
              <a:xfrm>
                <a:off x="4865599" y="4970528"/>
                <a:ext cx="333040" cy="369332"/>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3A85BE-D5D4-F646-BF4C-6296FE041FF2}"/>
                  </a:ext>
                </a:extLst>
              </p:cNvPr>
              <p:cNvSpPr txBox="1"/>
              <p:nvPr/>
            </p:nvSpPr>
            <p:spPr>
              <a:xfrm>
                <a:off x="6048983" y="3866199"/>
                <a:ext cx="2028376" cy="369332"/>
              </a:xfrm>
              <a:prstGeom prst="rect">
                <a:avLst/>
              </a:prstGeom>
              <a:noFill/>
            </p:spPr>
            <p:txBody>
              <a:bodyPr wrap="none" rtlCol="0">
                <a:spAutoFit/>
              </a:bodyPr>
              <a:lstStyle/>
              <a:p>
                <a:r>
                  <a:rPr lang="en-US" b="0" dirty="0">
                    <a:ea typeface="Cambria Math" panose="02040503050406030204" pitchFamily="18" charset="0"/>
                  </a:rPr>
                  <a:t>I</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a14:m>
                <a:endParaRPr lang="fr-FR" dirty="0"/>
              </a:p>
            </p:txBody>
          </p:sp>
        </mc:Choice>
        <mc:Fallback xmlns="">
          <p:sp>
            <p:nvSpPr>
              <p:cNvPr id="13" name="TextBox 12">
                <a:extLst>
                  <a:ext uri="{FF2B5EF4-FFF2-40B4-BE49-F238E27FC236}">
                    <a16:creationId xmlns:a16="http://schemas.microsoft.com/office/drawing/2014/main" id="{823A85BE-D5D4-F646-BF4C-6296FE041FF2}"/>
                  </a:ext>
                </a:extLst>
              </p:cNvPr>
              <p:cNvSpPr txBox="1">
                <a:spLocks noRot="1" noChangeAspect="1" noMove="1" noResize="1" noEditPoints="1" noAdjustHandles="1" noChangeArrowheads="1" noChangeShapeType="1" noTextEdit="1"/>
              </p:cNvSpPr>
              <p:nvPr/>
            </p:nvSpPr>
            <p:spPr>
              <a:xfrm>
                <a:off x="6048983" y="3866199"/>
                <a:ext cx="2028376" cy="369332"/>
              </a:xfrm>
              <a:prstGeom prst="rect">
                <a:avLst/>
              </a:prstGeom>
              <a:blipFill>
                <a:blip r:embed="rId3"/>
                <a:stretch>
                  <a:fillRect l="-1863" t="-3226" b="-2258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9F8F68-6028-8C4D-BD14-2DEFE3866296}"/>
                  </a:ext>
                </a:extLst>
              </p:cNvPr>
              <p:cNvSpPr txBox="1"/>
              <p:nvPr/>
            </p:nvSpPr>
            <p:spPr>
              <a:xfrm>
                <a:off x="4230938" y="2723217"/>
                <a:ext cx="8155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1)</m:t>
                      </m:r>
                    </m:oMath>
                  </m:oMathPara>
                </a14:m>
                <a:endParaRPr lang="fr-FR" dirty="0"/>
              </a:p>
            </p:txBody>
          </p:sp>
        </mc:Choice>
        <mc:Fallback xmlns="">
          <p:sp>
            <p:nvSpPr>
              <p:cNvPr id="14" name="TextBox 13">
                <a:extLst>
                  <a:ext uri="{FF2B5EF4-FFF2-40B4-BE49-F238E27FC236}">
                    <a16:creationId xmlns:a16="http://schemas.microsoft.com/office/drawing/2014/main" id="{859F8F68-6028-8C4D-BD14-2DEFE3866296}"/>
                  </a:ext>
                </a:extLst>
              </p:cNvPr>
              <p:cNvSpPr txBox="1">
                <a:spLocks noRot="1" noChangeAspect="1" noMove="1" noResize="1" noEditPoints="1" noAdjustHandles="1" noChangeArrowheads="1" noChangeShapeType="1" noTextEdit="1"/>
              </p:cNvSpPr>
              <p:nvPr/>
            </p:nvSpPr>
            <p:spPr>
              <a:xfrm>
                <a:off x="4230938" y="2723217"/>
                <a:ext cx="815544" cy="369332"/>
              </a:xfrm>
              <a:prstGeom prst="rect">
                <a:avLst/>
              </a:prstGeom>
              <a:blipFill>
                <a:blip r:embed="rId4"/>
                <a:stretch>
                  <a:fillRect b="-9677"/>
                </a:stretch>
              </a:blipFill>
            </p:spPr>
            <p:txBody>
              <a:bodyPr/>
              <a:lstStyle/>
              <a:p>
                <a:r>
                  <a:rPr lang="fr-FR">
                    <a:noFill/>
                  </a:rPr>
                  <a:t> </a:t>
                </a:r>
              </a:p>
            </p:txBody>
          </p:sp>
        </mc:Fallback>
      </mc:AlternateContent>
      <p:sp>
        <p:nvSpPr>
          <p:cNvPr id="15" name="Rectangle 14">
            <a:extLst>
              <a:ext uri="{FF2B5EF4-FFF2-40B4-BE49-F238E27FC236}">
                <a16:creationId xmlns:a16="http://schemas.microsoft.com/office/drawing/2014/main" id="{AEA322D1-8D48-3B43-8DCF-5F51D7FAC818}"/>
              </a:ext>
            </a:extLst>
          </p:cNvPr>
          <p:cNvSpPr/>
          <p:nvPr/>
        </p:nvSpPr>
        <p:spPr>
          <a:xfrm>
            <a:off x="2439860" y="1740537"/>
            <a:ext cx="5878286" cy="4288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E90E8C9-ECE4-F449-A5D4-FAE8B1C9E86D}"/>
              </a:ext>
            </a:extLst>
          </p:cNvPr>
          <p:cNvSpPr/>
          <p:nvPr/>
        </p:nvSpPr>
        <p:spPr>
          <a:xfrm>
            <a:off x="2842632" y="1925594"/>
            <a:ext cx="2460171" cy="13824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CE3A6559-24D0-9449-88C6-7838DD0A1F95}"/>
              </a:ext>
            </a:extLst>
          </p:cNvPr>
          <p:cNvSpPr/>
          <p:nvPr/>
        </p:nvSpPr>
        <p:spPr>
          <a:xfrm>
            <a:off x="2842632" y="4069688"/>
            <a:ext cx="2460171" cy="1426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EDD737AC-F3C2-9B43-BC8D-DA600EF9FF8F}"/>
              </a:ext>
            </a:extLst>
          </p:cNvPr>
          <p:cNvSpPr/>
          <p:nvPr/>
        </p:nvSpPr>
        <p:spPr>
          <a:xfrm>
            <a:off x="5825318" y="3092549"/>
            <a:ext cx="2275114" cy="14020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extBox 18">
            <a:extLst>
              <a:ext uri="{FF2B5EF4-FFF2-40B4-BE49-F238E27FC236}">
                <a16:creationId xmlns:a16="http://schemas.microsoft.com/office/drawing/2014/main" id="{2792BA82-04C7-3942-8F9F-9EA79CB81F76}"/>
              </a:ext>
            </a:extLst>
          </p:cNvPr>
          <p:cNvSpPr txBox="1"/>
          <p:nvPr/>
        </p:nvSpPr>
        <p:spPr>
          <a:xfrm>
            <a:off x="2940603" y="2023566"/>
            <a:ext cx="869982" cy="369332"/>
          </a:xfrm>
          <a:prstGeom prst="rect">
            <a:avLst/>
          </a:prstGeom>
          <a:noFill/>
        </p:spPr>
        <p:txBody>
          <a:bodyPr wrap="none" rtlCol="0">
            <a:spAutoFit/>
          </a:bodyPr>
          <a:lstStyle/>
          <a:p>
            <a:r>
              <a:rPr lang="fr-FR" dirty="0"/>
              <a:t>Valeurs</a:t>
            </a:r>
          </a:p>
        </p:txBody>
      </p:sp>
      <p:sp>
        <p:nvSpPr>
          <p:cNvPr id="20" name="TextBox 19">
            <a:extLst>
              <a:ext uri="{FF2B5EF4-FFF2-40B4-BE49-F238E27FC236}">
                <a16:creationId xmlns:a16="http://schemas.microsoft.com/office/drawing/2014/main" id="{4835EF62-5E44-4140-AB3A-110AC68BE5F0}"/>
              </a:ext>
            </a:extLst>
          </p:cNvPr>
          <p:cNvSpPr txBox="1"/>
          <p:nvPr/>
        </p:nvSpPr>
        <p:spPr>
          <a:xfrm>
            <a:off x="2838762" y="4150776"/>
            <a:ext cx="917239" cy="369332"/>
          </a:xfrm>
          <a:prstGeom prst="rect">
            <a:avLst/>
          </a:prstGeom>
          <a:noFill/>
        </p:spPr>
        <p:txBody>
          <a:bodyPr wrap="none" rtlCol="0">
            <a:spAutoFit/>
          </a:bodyPr>
          <a:lstStyle/>
          <a:p>
            <a:r>
              <a:rPr lang="en-US" dirty="0"/>
              <a:t>Valence</a:t>
            </a:r>
            <a:endParaRPr lang="fr-FR" dirty="0"/>
          </a:p>
        </p:txBody>
      </p:sp>
      <p:cxnSp>
        <p:nvCxnSpPr>
          <p:cNvPr id="21" name="Straight Arrow Connector 20">
            <a:extLst>
              <a:ext uri="{FF2B5EF4-FFF2-40B4-BE49-F238E27FC236}">
                <a16:creationId xmlns:a16="http://schemas.microsoft.com/office/drawing/2014/main" id="{88FEDA40-F3A2-5042-A897-EECC7C8690CD}"/>
              </a:ext>
            </a:extLst>
          </p:cNvPr>
          <p:cNvCxnSpPr>
            <a:stCxn id="16" idx="3"/>
            <a:endCxn id="18" idx="1"/>
          </p:cNvCxnSpPr>
          <p:nvPr/>
        </p:nvCxnSpPr>
        <p:spPr>
          <a:xfrm>
            <a:off x="5302803" y="2616837"/>
            <a:ext cx="522515" cy="1176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CEE4DBD-00DA-7C4E-9644-59467A7EE274}"/>
              </a:ext>
            </a:extLst>
          </p:cNvPr>
          <p:cNvCxnSpPr>
            <a:stCxn id="17" idx="3"/>
            <a:endCxn id="18" idx="1"/>
          </p:cNvCxnSpPr>
          <p:nvPr/>
        </p:nvCxnSpPr>
        <p:spPr>
          <a:xfrm flipV="1">
            <a:off x="5302803" y="3793586"/>
            <a:ext cx="522515" cy="98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6D878B06-1F5C-394D-9E47-F72201F8F978}"/>
              </a:ext>
            </a:extLst>
          </p:cNvPr>
          <p:cNvCxnSpPr>
            <a:stCxn id="18" idx="0"/>
          </p:cNvCxnSpPr>
          <p:nvPr/>
        </p:nvCxnSpPr>
        <p:spPr>
          <a:xfrm rot="16200000" flipV="1">
            <a:off x="5690681" y="1820355"/>
            <a:ext cx="884317" cy="16600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EAB3FA8-9942-744F-8CE6-028761258A41}"/>
              </a:ext>
            </a:extLst>
          </p:cNvPr>
          <p:cNvSpPr txBox="1"/>
          <p:nvPr/>
        </p:nvSpPr>
        <p:spPr>
          <a:xfrm>
            <a:off x="5825318" y="3149635"/>
            <a:ext cx="2074992" cy="369332"/>
          </a:xfrm>
          <a:prstGeom prst="rect">
            <a:avLst/>
          </a:prstGeom>
          <a:noFill/>
        </p:spPr>
        <p:txBody>
          <a:bodyPr wrap="none" rtlCol="0">
            <a:spAutoFit/>
          </a:bodyPr>
          <a:lstStyle/>
          <a:p>
            <a:r>
              <a:rPr lang="fr-FR" dirty="0"/>
              <a:t>Erreur de </a:t>
            </a:r>
            <a:r>
              <a:rPr lang="fr-FR" dirty="0" err="1"/>
              <a:t>pr</a:t>
            </a:r>
            <a:r>
              <a:rPr lang="en-US" dirty="0" err="1"/>
              <a:t>édiction</a:t>
            </a:r>
            <a:endParaRPr lang="fr-FR" dirty="0"/>
          </a:p>
        </p:txBody>
      </p:sp>
      <p:sp>
        <p:nvSpPr>
          <p:cNvPr id="25" name="TextBox 24">
            <a:extLst>
              <a:ext uri="{FF2B5EF4-FFF2-40B4-BE49-F238E27FC236}">
                <a16:creationId xmlns:a16="http://schemas.microsoft.com/office/drawing/2014/main" id="{CCBD1B5A-AD67-7A4B-A3EF-91E31615D450}"/>
              </a:ext>
            </a:extLst>
          </p:cNvPr>
          <p:cNvSpPr txBox="1"/>
          <p:nvPr/>
        </p:nvSpPr>
        <p:spPr>
          <a:xfrm>
            <a:off x="5679299" y="1896987"/>
            <a:ext cx="2262351" cy="369332"/>
          </a:xfrm>
          <a:prstGeom prst="rect">
            <a:avLst/>
          </a:prstGeom>
          <a:noFill/>
        </p:spPr>
        <p:txBody>
          <a:bodyPr wrap="none" rtlCol="0">
            <a:spAutoFit/>
          </a:bodyPr>
          <a:lstStyle/>
          <a:p>
            <a:r>
              <a:rPr lang="fr-FR" dirty="0"/>
              <a:t>Signal d</a:t>
            </a:r>
            <a:r>
              <a:rPr lang="en-US" dirty="0"/>
              <a:t>’</a:t>
            </a:r>
            <a:r>
              <a:rPr lang="en-US" dirty="0" err="1"/>
              <a:t>apprentissage</a:t>
            </a:r>
            <a:endParaRPr lang="fr-FR" dirty="0"/>
          </a:p>
        </p:txBody>
      </p:sp>
      <p:cxnSp>
        <p:nvCxnSpPr>
          <p:cNvPr id="26" name="Straight Arrow Connector 25">
            <a:extLst>
              <a:ext uri="{FF2B5EF4-FFF2-40B4-BE49-F238E27FC236}">
                <a16:creationId xmlns:a16="http://schemas.microsoft.com/office/drawing/2014/main" id="{0CAFD5AF-3CCD-A14C-B5BE-243AC1A7FA1B}"/>
              </a:ext>
            </a:extLst>
          </p:cNvPr>
          <p:cNvCxnSpPr>
            <a:stCxn id="10" idx="3"/>
            <a:endCxn id="14" idx="1"/>
          </p:cNvCxnSpPr>
          <p:nvPr/>
        </p:nvCxnSpPr>
        <p:spPr>
          <a:xfrm>
            <a:off x="1421704" y="2907883"/>
            <a:ext cx="28092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9DDC76D-C80F-8847-BE53-D5F1A6631926}"/>
              </a:ext>
            </a:extLst>
          </p:cNvPr>
          <p:cNvCxnSpPr>
            <a:stCxn id="11" idx="3"/>
            <a:endCxn id="12" idx="1"/>
          </p:cNvCxnSpPr>
          <p:nvPr/>
        </p:nvCxnSpPr>
        <p:spPr>
          <a:xfrm>
            <a:off x="1273527" y="5155194"/>
            <a:ext cx="3592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EBFE86-B00E-B845-B048-CBD1DF1DE6AD}"/>
              </a:ext>
            </a:extLst>
          </p:cNvPr>
          <p:cNvSpPr txBox="1"/>
          <p:nvPr/>
        </p:nvSpPr>
        <p:spPr>
          <a:xfrm>
            <a:off x="5583331" y="4510150"/>
            <a:ext cx="2759089" cy="369332"/>
          </a:xfrm>
          <a:prstGeom prst="rect">
            <a:avLst/>
          </a:prstGeom>
          <a:noFill/>
        </p:spPr>
        <p:txBody>
          <a:bodyPr wrap="none" rtlCol="0">
            <a:spAutoFit/>
          </a:bodyPr>
          <a:lstStyle/>
          <a:p>
            <a:r>
              <a:rPr lang="fr-FR" i="1" dirty="0"/>
              <a:t>Neurones dopaminergiques</a:t>
            </a:r>
          </a:p>
        </p:txBody>
      </p:sp>
    </p:spTree>
    <p:extLst>
      <p:ext uri="{BB962C8B-B14F-4D97-AF65-F5344CB8AC3E}">
        <p14:creationId xmlns:p14="http://schemas.microsoft.com/office/powerpoint/2010/main" val="88944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6A7D03-B5C5-9E46-B5A5-6B75F54F3942}"/>
              </a:ext>
            </a:extLst>
          </p:cNvPr>
          <p:cNvSpPr txBox="1"/>
          <p:nvPr/>
        </p:nvSpPr>
        <p:spPr>
          <a:xfrm>
            <a:off x="4482353" y="2796988"/>
            <a:ext cx="2864439" cy="369332"/>
          </a:xfrm>
          <a:prstGeom prst="rect">
            <a:avLst/>
          </a:prstGeom>
          <a:noFill/>
        </p:spPr>
        <p:txBody>
          <a:bodyPr wrap="none" rtlCol="0">
            <a:spAutoFit/>
          </a:bodyPr>
          <a:lstStyle/>
          <a:p>
            <a:r>
              <a:rPr lang="fr-FR" dirty="0" err="1"/>
              <a:t>Midbrain</a:t>
            </a:r>
            <a:r>
              <a:rPr lang="fr-FR" dirty="0"/>
              <a:t> dopamine </a:t>
            </a:r>
            <a:r>
              <a:rPr lang="fr-FR" dirty="0" err="1"/>
              <a:t>neurons</a:t>
            </a:r>
            <a:endParaRPr lang="fr-FR" dirty="0"/>
          </a:p>
        </p:txBody>
      </p:sp>
      <p:sp>
        <p:nvSpPr>
          <p:cNvPr id="3" name="TextBox 2">
            <a:extLst>
              <a:ext uri="{FF2B5EF4-FFF2-40B4-BE49-F238E27FC236}">
                <a16:creationId xmlns:a16="http://schemas.microsoft.com/office/drawing/2014/main" id="{78696D39-A22E-7449-A8CB-8FD7D98BE301}"/>
              </a:ext>
            </a:extLst>
          </p:cNvPr>
          <p:cNvSpPr txBox="1"/>
          <p:nvPr/>
        </p:nvSpPr>
        <p:spPr>
          <a:xfrm>
            <a:off x="6472518" y="496652"/>
            <a:ext cx="2809102" cy="923330"/>
          </a:xfrm>
          <a:prstGeom prst="rect">
            <a:avLst/>
          </a:prstGeom>
          <a:noFill/>
        </p:spPr>
        <p:txBody>
          <a:bodyPr wrap="none" rtlCol="0">
            <a:spAutoFit/>
          </a:bodyPr>
          <a:lstStyle/>
          <a:p>
            <a:r>
              <a:rPr lang="fr-FR" dirty="0"/>
              <a:t>Striatum</a:t>
            </a:r>
          </a:p>
          <a:p>
            <a:r>
              <a:rPr lang="fr-FR" dirty="0" err="1"/>
              <a:t>Subthalamic</a:t>
            </a:r>
            <a:r>
              <a:rPr lang="fr-FR" dirty="0"/>
              <a:t> </a:t>
            </a:r>
            <a:r>
              <a:rPr lang="fr-FR" dirty="0" err="1"/>
              <a:t>nuclei</a:t>
            </a:r>
            <a:endParaRPr lang="fr-FR" dirty="0"/>
          </a:p>
          <a:p>
            <a:r>
              <a:rPr lang="fr-FR" dirty="0" err="1"/>
              <a:t>Subtantia</a:t>
            </a:r>
            <a:r>
              <a:rPr lang="fr-FR" dirty="0"/>
              <a:t> </a:t>
            </a:r>
            <a:r>
              <a:rPr lang="fr-FR" dirty="0" err="1"/>
              <a:t>nigra</a:t>
            </a:r>
            <a:r>
              <a:rPr lang="fr-FR" dirty="0"/>
              <a:t> pars </a:t>
            </a:r>
            <a:r>
              <a:rPr lang="fr-FR" dirty="0" err="1"/>
              <a:t>reticula</a:t>
            </a:r>
            <a:endParaRPr lang="fr-FR" dirty="0"/>
          </a:p>
        </p:txBody>
      </p:sp>
      <p:sp>
        <p:nvSpPr>
          <p:cNvPr id="4" name="TextBox 3">
            <a:extLst>
              <a:ext uri="{FF2B5EF4-FFF2-40B4-BE49-F238E27FC236}">
                <a16:creationId xmlns:a16="http://schemas.microsoft.com/office/drawing/2014/main" id="{6D1550FE-180B-FB41-B87E-1D5F038F0CD9}"/>
              </a:ext>
            </a:extLst>
          </p:cNvPr>
          <p:cNvSpPr txBox="1"/>
          <p:nvPr/>
        </p:nvSpPr>
        <p:spPr>
          <a:xfrm>
            <a:off x="10022541" y="496652"/>
            <a:ext cx="995657" cy="369332"/>
          </a:xfrm>
          <a:prstGeom prst="rect">
            <a:avLst/>
          </a:prstGeom>
          <a:noFill/>
        </p:spPr>
        <p:txBody>
          <a:bodyPr wrap="none" rtlCol="0">
            <a:spAutoFit/>
          </a:bodyPr>
          <a:lstStyle/>
          <a:p>
            <a:r>
              <a:rPr lang="fr-FR" dirty="0"/>
              <a:t>Pallidum</a:t>
            </a:r>
          </a:p>
        </p:txBody>
      </p:sp>
      <p:sp>
        <p:nvSpPr>
          <p:cNvPr id="5" name="TextBox 4">
            <a:extLst>
              <a:ext uri="{FF2B5EF4-FFF2-40B4-BE49-F238E27FC236}">
                <a16:creationId xmlns:a16="http://schemas.microsoft.com/office/drawing/2014/main" id="{296D9185-9A6D-D748-8A1F-EC63AC09D6D1}"/>
              </a:ext>
            </a:extLst>
          </p:cNvPr>
          <p:cNvSpPr txBox="1"/>
          <p:nvPr/>
        </p:nvSpPr>
        <p:spPr>
          <a:xfrm>
            <a:off x="9645642" y="2796988"/>
            <a:ext cx="1749453" cy="369332"/>
          </a:xfrm>
          <a:prstGeom prst="rect">
            <a:avLst/>
          </a:prstGeom>
          <a:noFill/>
        </p:spPr>
        <p:txBody>
          <a:bodyPr wrap="none" rtlCol="0">
            <a:spAutoFit/>
          </a:bodyPr>
          <a:lstStyle/>
          <a:p>
            <a:r>
              <a:rPr lang="fr-FR" dirty="0" err="1"/>
              <a:t>Lateral</a:t>
            </a:r>
            <a:r>
              <a:rPr lang="fr-FR" dirty="0"/>
              <a:t> </a:t>
            </a:r>
            <a:r>
              <a:rPr lang="fr-FR" dirty="0" err="1"/>
              <a:t>habenula</a:t>
            </a:r>
            <a:endParaRPr lang="fr-FR" dirty="0"/>
          </a:p>
        </p:txBody>
      </p:sp>
      <p:sp>
        <p:nvSpPr>
          <p:cNvPr id="6" name="TextBox 5">
            <a:extLst>
              <a:ext uri="{FF2B5EF4-FFF2-40B4-BE49-F238E27FC236}">
                <a16:creationId xmlns:a16="http://schemas.microsoft.com/office/drawing/2014/main" id="{A4B47888-7766-7649-9E62-404E34DC7BC1}"/>
              </a:ext>
            </a:extLst>
          </p:cNvPr>
          <p:cNvSpPr txBox="1"/>
          <p:nvPr/>
        </p:nvSpPr>
        <p:spPr>
          <a:xfrm>
            <a:off x="7346792" y="4912659"/>
            <a:ext cx="1743362" cy="646331"/>
          </a:xfrm>
          <a:prstGeom prst="rect">
            <a:avLst/>
          </a:prstGeom>
          <a:noFill/>
        </p:spPr>
        <p:txBody>
          <a:bodyPr wrap="none" rtlCol="0">
            <a:spAutoFit/>
          </a:bodyPr>
          <a:lstStyle/>
          <a:p>
            <a:r>
              <a:rPr lang="fr-FR" dirty="0" err="1"/>
              <a:t>Rostro-medial</a:t>
            </a:r>
            <a:endParaRPr lang="fr-FR" dirty="0"/>
          </a:p>
          <a:p>
            <a:r>
              <a:rPr lang="fr-FR" dirty="0" err="1"/>
              <a:t>reticular</a:t>
            </a:r>
            <a:r>
              <a:rPr lang="fr-FR" dirty="0"/>
              <a:t> nucleus</a:t>
            </a:r>
          </a:p>
        </p:txBody>
      </p:sp>
      <p:sp>
        <p:nvSpPr>
          <p:cNvPr id="7" name="TextBox 6">
            <a:extLst>
              <a:ext uri="{FF2B5EF4-FFF2-40B4-BE49-F238E27FC236}">
                <a16:creationId xmlns:a16="http://schemas.microsoft.com/office/drawing/2014/main" id="{A3B8EF53-41EC-2D44-A110-80DE5A0ECC6B}"/>
              </a:ext>
            </a:extLst>
          </p:cNvPr>
          <p:cNvSpPr txBox="1"/>
          <p:nvPr/>
        </p:nvSpPr>
        <p:spPr>
          <a:xfrm>
            <a:off x="3030070" y="5235824"/>
            <a:ext cx="2360133" cy="369332"/>
          </a:xfrm>
          <a:prstGeom prst="rect">
            <a:avLst/>
          </a:prstGeom>
          <a:noFill/>
        </p:spPr>
        <p:txBody>
          <a:bodyPr wrap="none" rtlCol="0">
            <a:spAutoFit/>
          </a:bodyPr>
          <a:lstStyle/>
          <a:p>
            <a:r>
              <a:rPr lang="fr-FR" dirty="0" err="1"/>
              <a:t>Pedonculopine</a:t>
            </a:r>
            <a:r>
              <a:rPr lang="fr-FR" dirty="0"/>
              <a:t> nucleus</a:t>
            </a:r>
          </a:p>
        </p:txBody>
      </p:sp>
      <p:sp>
        <p:nvSpPr>
          <p:cNvPr id="8" name="TextBox 7">
            <a:extLst>
              <a:ext uri="{FF2B5EF4-FFF2-40B4-BE49-F238E27FC236}">
                <a16:creationId xmlns:a16="http://schemas.microsoft.com/office/drawing/2014/main" id="{4C8BDC27-7724-B949-AF8E-54204B624663}"/>
              </a:ext>
            </a:extLst>
          </p:cNvPr>
          <p:cNvSpPr txBox="1"/>
          <p:nvPr/>
        </p:nvSpPr>
        <p:spPr>
          <a:xfrm>
            <a:off x="258443" y="4266328"/>
            <a:ext cx="1674048" cy="646331"/>
          </a:xfrm>
          <a:prstGeom prst="rect">
            <a:avLst/>
          </a:prstGeom>
          <a:noFill/>
        </p:spPr>
        <p:txBody>
          <a:bodyPr wrap="none" rtlCol="0">
            <a:spAutoFit/>
          </a:bodyPr>
          <a:lstStyle/>
          <a:p>
            <a:r>
              <a:rPr lang="fr-FR" dirty="0" err="1"/>
              <a:t>Norepinephrine</a:t>
            </a:r>
            <a:endParaRPr lang="fr-FR" dirty="0"/>
          </a:p>
          <a:p>
            <a:r>
              <a:rPr lang="fr-FR" dirty="0" err="1"/>
              <a:t>neurons</a:t>
            </a:r>
            <a:endParaRPr lang="fr-FR" dirty="0"/>
          </a:p>
        </p:txBody>
      </p:sp>
      <p:sp>
        <p:nvSpPr>
          <p:cNvPr id="9" name="TextBox 8">
            <a:extLst>
              <a:ext uri="{FF2B5EF4-FFF2-40B4-BE49-F238E27FC236}">
                <a16:creationId xmlns:a16="http://schemas.microsoft.com/office/drawing/2014/main" id="{794B79B3-D12E-F540-93AB-D3EED9044462}"/>
              </a:ext>
            </a:extLst>
          </p:cNvPr>
          <p:cNvSpPr txBox="1"/>
          <p:nvPr/>
        </p:nvSpPr>
        <p:spPr>
          <a:xfrm>
            <a:off x="812721" y="2205318"/>
            <a:ext cx="1101840" cy="369332"/>
          </a:xfrm>
          <a:prstGeom prst="rect">
            <a:avLst/>
          </a:prstGeom>
          <a:noFill/>
        </p:spPr>
        <p:txBody>
          <a:bodyPr wrap="none" rtlCol="0">
            <a:spAutoFit/>
          </a:bodyPr>
          <a:lstStyle/>
          <a:p>
            <a:r>
              <a:rPr lang="fr-FR" dirty="0" err="1"/>
              <a:t>Amygdala</a:t>
            </a:r>
            <a:endParaRPr lang="fr-FR" dirty="0"/>
          </a:p>
        </p:txBody>
      </p:sp>
      <p:sp>
        <p:nvSpPr>
          <p:cNvPr id="10" name="TextBox 9">
            <a:extLst>
              <a:ext uri="{FF2B5EF4-FFF2-40B4-BE49-F238E27FC236}">
                <a16:creationId xmlns:a16="http://schemas.microsoft.com/office/drawing/2014/main" id="{11BF90AB-BFF4-0441-BD9C-D4047B3AD859}"/>
              </a:ext>
            </a:extLst>
          </p:cNvPr>
          <p:cNvSpPr txBox="1"/>
          <p:nvPr/>
        </p:nvSpPr>
        <p:spPr>
          <a:xfrm>
            <a:off x="1932491" y="317358"/>
            <a:ext cx="1756443" cy="369332"/>
          </a:xfrm>
          <a:prstGeom prst="rect">
            <a:avLst/>
          </a:prstGeom>
          <a:noFill/>
        </p:spPr>
        <p:txBody>
          <a:bodyPr wrap="none" rtlCol="0">
            <a:spAutoFit/>
          </a:bodyPr>
          <a:lstStyle/>
          <a:p>
            <a:r>
              <a:rPr lang="fr-FR" dirty="0" err="1"/>
              <a:t>Prefrontal</a:t>
            </a:r>
            <a:r>
              <a:rPr lang="fr-FR" dirty="0"/>
              <a:t> cortex</a:t>
            </a:r>
          </a:p>
        </p:txBody>
      </p:sp>
      <p:cxnSp>
        <p:nvCxnSpPr>
          <p:cNvPr id="12" name="Straight Arrow Connector 11">
            <a:extLst>
              <a:ext uri="{FF2B5EF4-FFF2-40B4-BE49-F238E27FC236}">
                <a16:creationId xmlns:a16="http://schemas.microsoft.com/office/drawing/2014/main" id="{FD8EAE85-00BD-7F46-993E-A09C04722415}"/>
              </a:ext>
            </a:extLst>
          </p:cNvPr>
          <p:cNvCxnSpPr>
            <a:stCxn id="10" idx="3"/>
          </p:cNvCxnSpPr>
          <p:nvPr/>
        </p:nvCxnSpPr>
        <p:spPr>
          <a:xfrm>
            <a:off x="3688934" y="502024"/>
            <a:ext cx="2783584" cy="179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AB0C9A-9DF3-3E4E-B23A-50F57A79D5D0}"/>
              </a:ext>
            </a:extLst>
          </p:cNvPr>
          <p:cNvCxnSpPr/>
          <p:nvPr/>
        </p:nvCxnSpPr>
        <p:spPr>
          <a:xfrm>
            <a:off x="2810712" y="681318"/>
            <a:ext cx="2270014" cy="2115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257C89-B2C5-864F-AFCD-79C65143A5D9}"/>
              </a:ext>
            </a:extLst>
          </p:cNvPr>
          <p:cNvCxnSpPr>
            <a:stCxn id="3" idx="2"/>
          </p:cNvCxnSpPr>
          <p:nvPr/>
        </p:nvCxnSpPr>
        <p:spPr>
          <a:xfrm flipH="1">
            <a:off x="6742062" y="1419982"/>
            <a:ext cx="1135007" cy="133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533E7C-B37B-7140-BB0F-524098AB3CCA}"/>
              </a:ext>
            </a:extLst>
          </p:cNvPr>
          <p:cNvCxnSpPr/>
          <p:nvPr/>
        </p:nvCxnSpPr>
        <p:spPr>
          <a:xfrm>
            <a:off x="10520368" y="958317"/>
            <a:ext cx="0" cy="1616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2F78C9-5407-4642-A285-5958AC3BAA58}"/>
              </a:ext>
            </a:extLst>
          </p:cNvPr>
          <p:cNvCxnSpPr>
            <a:stCxn id="5" idx="2"/>
            <a:endCxn id="6" idx="0"/>
          </p:cNvCxnSpPr>
          <p:nvPr/>
        </p:nvCxnSpPr>
        <p:spPr>
          <a:xfrm flipH="1">
            <a:off x="8218473" y="3166320"/>
            <a:ext cx="2301896" cy="1746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361B9B4-4DC0-7740-83C1-AB7EB4005CDD}"/>
              </a:ext>
            </a:extLst>
          </p:cNvPr>
          <p:cNvCxnSpPr>
            <a:stCxn id="6" idx="0"/>
          </p:cNvCxnSpPr>
          <p:nvPr/>
        </p:nvCxnSpPr>
        <p:spPr>
          <a:xfrm flipH="1" flipV="1">
            <a:off x="6742062" y="3350986"/>
            <a:ext cx="1476411" cy="156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2BE9CEF-69F1-2945-991F-D199DBD222A6}"/>
              </a:ext>
            </a:extLst>
          </p:cNvPr>
          <p:cNvCxnSpPr>
            <a:stCxn id="9" idx="3"/>
            <a:endCxn id="2" idx="1"/>
          </p:cNvCxnSpPr>
          <p:nvPr/>
        </p:nvCxnSpPr>
        <p:spPr>
          <a:xfrm>
            <a:off x="1914561" y="2389984"/>
            <a:ext cx="2567792" cy="59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C99961A-B0F3-E744-936C-88020B7EE31C}"/>
              </a:ext>
            </a:extLst>
          </p:cNvPr>
          <p:cNvCxnSpPr/>
          <p:nvPr/>
        </p:nvCxnSpPr>
        <p:spPr>
          <a:xfrm flipV="1">
            <a:off x="1952314" y="3346992"/>
            <a:ext cx="2792268" cy="1343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77CCF68-71C3-B044-A79C-0569D48F6D8E}"/>
              </a:ext>
            </a:extLst>
          </p:cNvPr>
          <p:cNvCxnSpPr>
            <a:stCxn id="7" idx="0"/>
          </p:cNvCxnSpPr>
          <p:nvPr/>
        </p:nvCxnSpPr>
        <p:spPr>
          <a:xfrm flipV="1">
            <a:off x="4210137" y="3344742"/>
            <a:ext cx="1473487" cy="189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7AAA746-B33A-9948-8252-2FB8B2B1574D}"/>
              </a:ext>
            </a:extLst>
          </p:cNvPr>
          <p:cNvSpPr txBox="1"/>
          <p:nvPr/>
        </p:nvSpPr>
        <p:spPr>
          <a:xfrm>
            <a:off x="8271880" y="6381998"/>
            <a:ext cx="3659592" cy="276999"/>
          </a:xfrm>
          <a:prstGeom prst="rect">
            <a:avLst/>
          </a:prstGeom>
          <a:noFill/>
        </p:spPr>
        <p:txBody>
          <a:bodyPr wrap="none" rtlCol="0">
            <a:spAutoFit/>
          </a:bodyPr>
          <a:lstStyle/>
          <a:p>
            <a:r>
              <a:rPr lang="en-US" sz="1200" dirty="0">
                <a:latin typeface="Times"/>
                <a:cs typeface="Times"/>
              </a:rPr>
              <a:t>Based on Schultz (2015). Physiological Review, 95, 853</a:t>
            </a:r>
          </a:p>
        </p:txBody>
      </p:sp>
    </p:spTree>
    <p:extLst>
      <p:ext uri="{BB962C8B-B14F-4D97-AF65-F5344CB8AC3E}">
        <p14:creationId xmlns:p14="http://schemas.microsoft.com/office/powerpoint/2010/main" val="2974038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CC5A6B-BE83-9F47-B31E-5D578274256C}"/>
              </a:ext>
            </a:extLst>
          </p:cNvPr>
          <p:cNvSpPr txBox="1"/>
          <p:nvPr/>
        </p:nvSpPr>
        <p:spPr>
          <a:xfrm>
            <a:off x="427511" y="226079"/>
            <a:ext cx="7378751" cy="923330"/>
          </a:xfrm>
          <a:prstGeom prst="rect">
            <a:avLst/>
          </a:prstGeom>
          <a:noFill/>
        </p:spPr>
        <p:txBody>
          <a:bodyPr wrap="none" rtlCol="0">
            <a:spAutoFit/>
          </a:bodyPr>
          <a:lstStyle/>
          <a:p>
            <a:r>
              <a:rPr lang="fr-FR" dirty="0"/>
              <a:t>La libération phasique de dopamine renforce le comportement</a:t>
            </a:r>
          </a:p>
          <a:p>
            <a:endParaRPr lang="fr-FR" dirty="0"/>
          </a:p>
          <a:p>
            <a:r>
              <a:rPr lang="fr-FR" dirty="0"/>
              <a:t>Une inhibition phasique du système dopaminergique punit le comportement</a:t>
            </a:r>
          </a:p>
        </p:txBody>
      </p:sp>
      <p:cxnSp>
        <p:nvCxnSpPr>
          <p:cNvPr id="7" name="Straight Arrow Connector 6">
            <a:extLst>
              <a:ext uri="{FF2B5EF4-FFF2-40B4-BE49-F238E27FC236}">
                <a16:creationId xmlns:a16="http://schemas.microsoft.com/office/drawing/2014/main" id="{94A6E183-6DBA-544C-8135-A0F013FD87EC}"/>
              </a:ext>
            </a:extLst>
          </p:cNvPr>
          <p:cNvCxnSpPr/>
          <p:nvPr/>
        </p:nvCxnSpPr>
        <p:spPr>
          <a:xfrm flipV="1">
            <a:off x="617516" y="1923802"/>
            <a:ext cx="2196935" cy="1377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8FC8027-E17B-4943-8F07-8D36578852EA}"/>
              </a:ext>
            </a:extLst>
          </p:cNvPr>
          <p:cNvCxnSpPr/>
          <p:nvPr/>
        </p:nvCxnSpPr>
        <p:spPr>
          <a:xfrm>
            <a:off x="641267" y="3313215"/>
            <a:ext cx="222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5174ED-E690-274D-8EAE-5CF9733337C1}"/>
              </a:ext>
            </a:extLst>
          </p:cNvPr>
          <p:cNvCxnSpPr/>
          <p:nvPr/>
        </p:nvCxnSpPr>
        <p:spPr>
          <a:xfrm>
            <a:off x="617516" y="3301340"/>
            <a:ext cx="2196935" cy="1531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9DB290-E38E-B445-BC9E-59B98F85079A}"/>
              </a:ext>
            </a:extLst>
          </p:cNvPr>
          <p:cNvSpPr txBox="1"/>
          <p:nvPr/>
        </p:nvSpPr>
        <p:spPr>
          <a:xfrm>
            <a:off x="2861953" y="1600636"/>
            <a:ext cx="6662057" cy="646331"/>
          </a:xfrm>
          <a:prstGeom prst="rect">
            <a:avLst/>
          </a:prstGeom>
          <a:noFill/>
        </p:spPr>
        <p:txBody>
          <a:bodyPr wrap="square" rtlCol="0">
            <a:spAutoFit/>
          </a:bodyPr>
          <a:lstStyle/>
          <a:p>
            <a:r>
              <a:rPr lang="fr-FR" dirty="0"/>
              <a:t>L’effet des récompenses sur notre comportement est médiatisé par le système dopaminergique</a:t>
            </a:r>
          </a:p>
        </p:txBody>
      </p:sp>
      <p:sp>
        <p:nvSpPr>
          <p:cNvPr id="13" name="TextBox 12">
            <a:extLst>
              <a:ext uri="{FF2B5EF4-FFF2-40B4-BE49-F238E27FC236}">
                <a16:creationId xmlns:a16="http://schemas.microsoft.com/office/drawing/2014/main" id="{59D839C2-0C91-3E48-9323-319E80F89B5C}"/>
              </a:ext>
            </a:extLst>
          </p:cNvPr>
          <p:cNvSpPr txBox="1"/>
          <p:nvPr/>
        </p:nvSpPr>
        <p:spPr>
          <a:xfrm>
            <a:off x="2861953" y="2226093"/>
            <a:ext cx="6175730" cy="369332"/>
          </a:xfrm>
          <a:prstGeom prst="rect">
            <a:avLst/>
          </a:prstGeom>
          <a:noFill/>
        </p:spPr>
        <p:txBody>
          <a:bodyPr wrap="none" rtlCol="0">
            <a:spAutoFit/>
          </a:bodyPr>
          <a:lstStyle/>
          <a:p>
            <a:r>
              <a:rPr lang="fr-FR" dirty="0"/>
              <a:t>Système dopaminergique = Système de récompense du cerveau</a:t>
            </a:r>
          </a:p>
        </p:txBody>
      </p:sp>
      <p:sp>
        <p:nvSpPr>
          <p:cNvPr id="14" name="TextBox 13">
            <a:extLst>
              <a:ext uri="{FF2B5EF4-FFF2-40B4-BE49-F238E27FC236}">
                <a16:creationId xmlns:a16="http://schemas.microsoft.com/office/drawing/2014/main" id="{83005B28-53A9-384E-B437-3603F7F18CF1}"/>
              </a:ext>
            </a:extLst>
          </p:cNvPr>
          <p:cNvSpPr txBox="1"/>
          <p:nvPr/>
        </p:nvSpPr>
        <p:spPr>
          <a:xfrm>
            <a:off x="2885704" y="3038884"/>
            <a:ext cx="6662057" cy="646331"/>
          </a:xfrm>
          <a:prstGeom prst="rect">
            <a:avLst/>
          </a:prstGeom>
          <a:noFill/>
        </p:spPr>
        <p:txBody>
          <a:bodyPr wrap="square" rtlCol="0">
            <a:spAutoFit/>
          </a:bodyPr>
          <a:lstStyle/>
          <a:p>
            <a:r>
              <a:rPr lang="fr-FR" dirty="0"/>
              <a:t>L’effet addictif des drogues est du à leur action sur le système dopaminergique</a:t>
            </a:r>
          </a:p>
        </p:txBody>
      </p:sp>
      <p:sp>
        <p:nvSpPr>
          <p:cNvPr id="15" name="TextBox 14">
            <a:extLst>
              <a:ext uri="{FF2B5EF4-FFF2-40B4-BE49-F238E27FC236}">
                <a16:creationId xmlns:a16="http://schemas.microsoft.com/office/drawing/2014/main" id="{A64F26B9-36FA-6041-9674-4FF38E180863}"/>
              </a:ext>
            </a:extLst>
          </p:cNvPr>
          <p:cNvSpPr txBox="1"/>
          <p:nvPr/>
        </p:nvSpPr>
        <p:spPr>
          <a:xfrm>
            <a:off x="2861953" y="4510091"/>
            <a:ext cx="6662057" cy="646331"/>
          </a:xfrm>
          <a:prstGeom prst="rect">
            <a:avLst/>
          </a:prstGeom>
          <a:noFill/>
        </p:spPr>
        <p:txBody>
          <a:bodyPr wrap="square" rtlCol="0">
            <a:spAutoFit/>
          </a:bodyPr>
          <a:lstStyle/>
          <a:p>
            <a:r>
              <a:rPr lang="fr-FR" dirty="0"/>
              <a:t>La libération phasique de dopamine provoque une sensation de plaisir</a:t>
            </a:r>
          </a:p>
        </p:txBody>
      </p:sp>
      <p:sp>
        <p:nvSpPr>
          <p:cNvPr id="16" name="TextBox 15">
            <a:extLst>
              <a:ext uri="{FF2B5EF4-FFF2-40B4-BE49-F238E27FC236}">
                <a16:creationId xmlns:a16="http://schemas.microsoft.com/office/drawing/2014/main" id="{C5C04576-13AB-E84E-BE42-6B39699B7647}"/>
              </a:ext>
            </a:extLst>
          </p:cNvPr>
          <p:cNvSpPr txBox="1"/>
          <p:nvPr/>
        </p:nvSpPr>
        <p:spPr>
          <a:xfrm>
            <a:off x="2861953" y="5151150"/>
            <a:ext cx="5416098" cy="369332"/>
          </a:xfrm>
          <a:prstGeom prst="rect">
            <a:avLst/>
          </a:prstGeom>
          <a:noFill/>
        </p:spPr>
        <p:txBody>
          <a:bodyPr wrap="none" rtlCol="0">
            <a:spAutoFit/>
          </a:bodyPr>
          <a:lstStyle/>
          <a:p>
            <a:r>
              <a:rPr lang="fr-FR" dirty="0"/>
              <a:t>Système dopaminergique = Centre de plaisir du cerveau</a:t>
            </a:r>
          </a:p>
        </p:txBody>
      </p:sp>
      <p:pic>
        <p:nvPicPr>
          <p:cNvPr id="17" name="Picture 16">
            <a:extLst>
              <a:ext uri="{FF2B5EF4-FFF2-40B4-BE49-F238E27FC236}">
                <a16:creationId xmlns:a16="http://schemas.microsoft.com/office/drawing/2014/main" id="{D035C242-9723-0646-B0AE-F8A16E83236B}"/>
              </a:ext>
            </a:extLst>
          </p:cNvPr>
          <p:cNvPicPr>
            <a:picLocks noChangeAspect="1"/>
          </p:cNvPicPr>
          <p:nvPr/>
        </p:nvPicPr>
        <p:blipFill>
          <a:blip r:embed="rId2"/>
          <a:stretch>
            <a:fillRect/>
          </a:stretch>
        </p:blipFill>
        <p:spPr>
          <a:xfrm>
            <a:off x="9837822" y="1923801"/>
            <a:ext cx="406488" cy="449276"/>
          </a:xfrm>
          <a:prstGeom prst="rect">
            <a:avLst/>
          </a:prstGeom>
        </p:spPr>
      </p:pic>
      <p:pic>
        <p:nvPicPr>
          <p:cNvPr id="18" name="Picture 17">
            <a:extLst>
              <a:ext uri="{FF2B5EF4-FFF2-40B4-BE49-F238E27FC236}">
                <a16:creationId xmlns:a16="http://schemas.microsoft.com/office/drawing/2014/main" id="{0D2565D0-2C5E-B449-9681-BA56135B0A21}"/>
              </a:ext>
            </a:extLst>
          </p:cNvPr>
          <p:cNvPicPr>
            <a:picLocks noChangeAspect="1"/>
          </p:cNvPicPr>
          <p:nvPr/>
        </p:nvPicPr>
        <p:blipFill>
          <a:blip r:embed="rId2"/>
          <a:stretch>
            <a:fillRect/>
          </a:stretch>
        </p:blipFill>
        <p:spPr>
          <a:xfrm>
            <a:off x="9837822" y="3038884"/>
            <a:ext cx="406488" cy="449276"/>
          </a:xfrm>
          <a:prstGeom prst="rect">
            <a:avLst/>
          </a:prstGeom>
        </p:spPr>
      </p:pic>
      <p:pic>
        <p:nvPicPr>
          <p:cNvPr id="19" name="Picture 18">
            <a:extLst>
              <a:ext uri="{FF2B5EF4-FFF2-40B4-BE49-F238E27FC236}">
                <a16:creationId xmlns:a16="http://schemas.microsoft.com/office/drawing/2014/main" id="{2903ABE9-9143-D645-A041-172FBD73AAAC}"/>
              </a:ext>
            </a:extLst>
          </p:cNvPr>
          <p:cNvPicPr>
            <a:picLocks noChangeAspect="1"/>
          </p:cNvPicPr>
          <p:nvPr/>
        </p:nvPicPr>
        <p:blipFill>
          <a:blip r:embed="rId3"/>
          <a:stretch>
            <a:fillRect/>
          </a:stretch>
        </p:blipFill>
        <p:spPr>
          <a:xfrm>
            <a:off x="9826508" y="4722579"/>
            <a:ext cx="401785" cy="379870"/>
          </a:xfrm>
          <a:prstGeom prst="rect">
            <a:avLst/>
          </a:prstGeom>
        </p:spPr>
      </p:pic>
    </p:spTree>
    <p:extLst>
      <p:ext uri="{BB962C8B-B14F-4D97-AF65-F5344CB8AC3E}">
        <p14:creationId xmlns:p14="http://schemas.microsoft.com/office/powerpoint/2010/main" val="14779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8B0415-37BC-5140-A9CF-D36CC8F20954}"/>
              </a:ext>
            </a:extLst>
          </p:cNvPr>
          <p:cNvPicPr/>
          <p:nvPr/>
        </p:nvPicPr>
        <p:blipFill>
          <a:blip r:embed="rId3"/>
          <a:stretch>
            <a:fillRect/>
          </a:stretch>
        </p:blipFill>
        <p:spPr>
          <a:xfrm>
            <a:off x="2232977" y="517207"/>
            <a:ext cx="7596823" cy="5293043"/>
          </a:xfrm>
          <a:prstGeom prst="rect">
            <a:avLst/>
          </a:prstGeom>
          <a:solidFill>
            <a:schemeClr val="bg1"/>
          </a:solidFill>
          <a:ln>
            <a:noFill/>
          </a:ln>
        </p:spPr>
      </p:pic>
      <p:sp>
        <p:nvSpPr>
          <p:cNvPr id="5" name="TextBox 4">
            <a:extLst>
              <a:ext uri="{FF2B5EF4-FFF2-40B4-BE49-F238E27FC236}">
                <a16:creationId xmlns:a16="http://schemas.microsoft.com/office/drawing/2014/main" id="{1FE9F656-97EA-D045-BFA8-9B5BFB30A080}"/>
              </a:ext>
            </a:extLst>
          </p:cNvPr>
          <p:cNvSpPr txBox="1"/>
          <p:nvPr/>
        </p:nvSpPr>
        <p:spPr>
          <a:xfrm>
            <a:off x="8661258" y="6363537"/>
            <a:ext cx="3172663" cy="276999"/>
          </a:xfrm>
          <a:prstGeom prst="rect">
            <a:avLst/>
          </a:prstGeom>
          <a:noFill/>
        </p:spPr>
        <p:txBody>
          <a:bodyPr wrap="none" rtlCol="0">
            <a:spAutoFit/>
          </a:bodyPr>
          <a:lstStyle/>
          <a:p>
            <a:r>
              <a:rPr lang="en-US" sz="1200" dirty="0" err="1">
                <a:latin typeface="Times"/>
                <a:cs typeface="Times"/>
              </a:rPr>
              <a:t>Berridge</a:t>
            </a:r>
            <a:r>
              <a:rPr lang="en-US" sz="1200" dirty="0">
                <a:latin typeface="Times"/>
                <a:cs typeface="Times"/>
              </a:rPr>
              <a:t> &amp; </a:t>
            </a:r>
            <a:r>
              <a:rPr lang="en-US" sz="1200" dirty="0" err="1">
                <a:latin typeface="Times"/>
                <a:cs typeface="Times"/>
              </a:rPr>
              <a:t>Kringelbach</a:t>
            </a:r>
            <a:r>
              <a:rPr lang="en-US" sz="1200" dirty="0">
                <a:latin typeface="Times"/>
                <a:cs typeface="Times"/>
              </a:rPr>
              <a:t> (2015).  Neuron, 6, 646</a:t>
            </a:r>
          </a:p>
        </p:txBody>
      </p:sp>
      <p:sp>
        <p:nvSpPr>
          <p:cNvPr id="6" name="Rectangle 5">
            <a:extLst>
              <a:ext uri="{FF2B5EF4-FFF2-40B4-BE49-F238E27FC236}">
                <a16:creationId xmlns:a16="http://schemas.microsoft.com/office/drawing/2014/main" id="{C326732B-3AD9-D042-973B-9F4E6FEC5F38}"/>
              </a:ext>
            </a:extLst>
          </p:cNvPr>
          <p:cNvSpPr/>
          <p:nvPr/>
        </p:nvSpPr>
        <p:spPr>
          <a:xfrm>
            <a:off x="4533900" y="5029200"/>
            <a:ext cx="571500"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DF4400C-D956-6B48-B775-1C611A0EF217}"/>
              </a:ext>
            </a:extLst>
          </p:cNvPr>
          <p:cNvSpPr/>
          <p:nvPr/>
        </p:nvSpPr>
        <p:spPr>
          <a:xfrm>
            <a:off x="4337222" y="5301049"/>
            <a:ext cx="1173892" cy="741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BFAA5104-664F-4846-AA5F-80DE2B595D8D}"/>
              </a:ext>
            </a:extLst>
          </p:cNvPr>
          <p:cNvSpPr/>
          <p:nvPr/>
        </p:nvSpPr>
        <p:spPr>
          <a:xfrm>
            <a:off x="2232977" y="2100263"/>
            <a:ext cx="7068186" cy="3814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29389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8B0415-37BC-5140-A9CF-D36CC8F20954}"/>
              </a:ext>
            </a:extLst>
          </p:cNvPr>
          <p:cNvPicPr/>
          <p:nvPr/>
        </p:nvPicPr>
        <p:blipFill>
          <a:blip r:embed="rId3"/>
          <a:stretch>
            <a:fillRect/>
          </a:stretch>
        </p:blipFill>
        <p:spPr>
          <a:xfrm>
            <a:off x="2232977" y="517207"/>
            <a:ext cx="7596823" cy="5293043"/>
          </a:xfrm>
          <a:prstGeom prst="rect">
            <a:avLst/>
          </a:prstGeom>
          <a:solidFill>
            <a:schemeClr val="bg1"/>
          </a:solidFill>
          <a:ln>
            <a:noFill/>
          </a:ln>
        </p:spPr>
      </p:pic>
      <p:sp>
        <p:nvSpPr>
          <p:cNvPr id="5" name="TextBox 4">
            <a:extLst>
              <a:ext uri="{FF2B5EF4-FFF2-40B4-BE49-F238E27FC236}">
                <a16:creationId xmlns:a16="http://schemas.microsoft.com/office/drawing/2014/main" id="{1FE9F656-97EA-D045-BFA8-9B5BFB30A080}"/>
              </a:ext>
            </a:extLst>
          </p:cNvPr>
          <p:cNvSpPr txBox="1"/>
          <p:nvPr/>
        </p:nvSpPr>
        <p:spPr>
          <a:xfrm>
            <a:off x="8661258" y="6363537"/>
            <a:ext cx="3172663" cy="276999"/>
          </a:xfrm>
          <a:prstGeom prst="rect">
            <a:avLst/>
          </a:prstGeom>
          <a:noFill/>
        </p:spPr>
        <p:txBody>
          <a:bodyPr wrap="none" rtlCol="0">
            <a:spAutoFit/>
          </a:bodyPr>
          <a:lstStyle/>
          <a:p>
            <a:r>
              <a:rPr lang="en-US" sz="1200" dirty="0" err="1">
                <a:latin typeface="Times"/>
                <a:cs typeface="Times"/>
              </a:rPr>
              <a:t>Berridge</a:t>
            </a:r>
            <a:r>
              <a:rPr lang="en-US" sz="1200" dirty="0">
                <a:latin typeface="Times"/>
                <a:cs typeface="Times"/>
              </a:rPr>
              <a:t> &amp; </a:t>
            </a:r>
            <a:r>
              <a:rPr lang="en-US" sz="1200" dirty="0" err="1">
                <a:latin typeface="Times"/>
                <a:cs typeface="Times"/>
              </a:rPr>
              <a:t>Kringelbach</a:t>
            </a:r>
            <a:r>
              <a:rPr lang="en-US" sz="1200" dirty="0">
                <a:latin typeface="Times"/>
                <a:cs typeface="Times"/>
              </a:rPr>
              <a:t> (2015).  Neuron, 6, 646</a:t>
            </a:r>
          </a:p>
        </p:txBody>
      </p:sp>
      <p:sp>
        <p:nvSpPr>
          <p:cNvPr id="6" name="Rectangle 5">
            <a:extLst>
              <a:ext uri="{FF2B5EF4-FFF2-40B4-BE49-F238E27FC236}">
                <a16:creationId xmlns:a16="http://schemas.microsoft.com/office/drawing/2014/main" id="{C326732B-3AD9-D042-973B-9F4E6FEC5F38}"/>
              </a:ext>
            </a:extLst>
          </p:cNvPr>
          <p:cNvSpPr/>
          <p:nvPr/>
        </p:nvSpPr>
        <p:spPr>
          <a:xfrm>
            <a:off x="4533900" y="5029200"/>
            <a:ext cx="571500"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DF4400C-D956-6B48-B775-1C611A0EF217}"/>
              </a:ext>
            </a:extLst>
          </p:cNvPr>
          <p:cNvSpPr/>
          <p:nvPr/>
        </p:nvSpPr>
        <p:spPr>
          <a:xfrm>
            <a:off x="4337222" y="5301049"/>
            <a:ext cx="1173892" cy="741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3839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E9F656-97EA-D045-BFA8-9B5BFB30A080}"/>
              </a:ext>
            </a:extLst>
          </p:cNvPr>
          <p:cNvSpPr txBox="1"/>
          <p:nvPr/>
        </p:nvSpPr>
        <p:spPr>
          <a:xfrm>
            <a:off x="8661258" y="6363537"/>
            <a:ext cx="3172663" cy="276999"/>
          </a:xfrm>
          <a:prstGeom prst="rect">
            <a:avLst/>
          </a:prstGeom>
          <a:noFill/>
        </p:spPr>
        <p:txBody>
          <a:bodyPr wrap="none" rtlCol="0">
            <a:spAutoFit/>
          </a:bodyPr>
          <a:lstStyle/>
          <a:p>
            <a:r>
              <a:rPr lang="en-US" sz="1200" dirty="0" err="1">
                <a:latin typeface="Times"/>
                <a:cs typeface="Times"/>
              </a:rPr>
              <a:t>Berridge</a:t>
            </a:r>
            <a:r>
              <a:rPr lang="en-US" sz="1200" dirty="0">
                <a:latin typeface="Times"/>
                <a:cs typeface="Times"/>
              </a:rPr>
              <a:t> &amp; </a:t>
            </a:r>
            <a:r>
              <a:rPr lang="en-US" sz="1200" dirty="0" err="1">
                <a:latin typeface="Times"/>
                <a:cs typeface="Times"/>
              </a:rPr>
              <a:t>Kringelbach</a:t>
            </a:r>
            <a:r>
              <a:rPr lang="en-US" sz="1200" dirty="0">
                <a:latin typeface="Times"/>
                <a:cs typeface="Times"/>
              </a:rPr>
              <a:t> (2015).  Neuron, 6, 646</a:t>
            </a:r>
          </a:p>
        </p:txBody>
      </p:sp>
      <p:sp>
        <p:nvSpPr>
          <p:cNvPr id="6" name="Rectangle 5">
            <a:extLst>
              <a:ext uri="{FF2B5EF4-FFF2-40B4-BE49-F238E27FC236}">
                <a16:creationId xmlns:a16="http://schemas.microsoft.com/office/drawing/2014/main" id="{C326732B-3AD9-D042-973B-9F4E6FEC5F38}"/>
              </a:ext>
            </a:extLst>
          </p:cNvPr>
          <p:cNvSpPr/>
          <p:nvPr/>
        </p:nvSpPr>
        <p:spPr>
          <a:xfrm>
            <a:off x="4533900" y="5029200"/>
            <a:ext cx="571500"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DF4400C-D956-6B48-B775-1C611A0EF217}"/>
              </a:ext>
            </a:extLst>
          </p:cNvPr>
          <p:cNvSpPr/>
          <p:nvPr/>
        </p:nvSpPr>
        <p:spPr>
          <a:xfrm>
            <a:off x="4337222" y="5301049"/>
            <a:ext cx="1173892" cy="741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a16="http://schemas.microsoft.com/office/drawing/2014/main" id="{F9E46170-965A-764A-9131-88417E580015}"/>
              </a:ext>
            </a:extLst>
          </p:cNvPr>
          <p:cNvPicPr/>
          <p:nvPr/>
        </p:nvPicPr>
        <p:blipFill>
          <a:blip r:embed="rId3"/>
          <a:stretch>
            <a:fillRect/>
          </a:stretch>
        </p:blipFill>
        <p:spPr>
          <a:xfrm>
            <a:off x="2429327" y="347559"/>
            <a:ext cx="6728888" cy="5694895"/>
          </a:xfrm>
          <a:prstGeom prst="rect">
            <a:avLst/>
          </a:prstGeom>
        </p:spPr>
      </p:pic>
    </p:spTree>
    <p:extLst>
      <p:ext uri="{BB962C8B-B14F-4D97-AF65-F5344CB8AC3E}">
        <p14:creationId xmlns:p14="http://schemas.microsoft.com/office/powerpoint/2010/main" val="2729824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A33FD9-3D6F-FF47-A4B2-E4E549EBEB87}"/>
              </a:ext>
            </a:extLst>
          </p:cNvPr>
          <p:cNvSpPr txBox="1"/>
          <p:nvPr/>
        </p:nvSpPr>
        <p:spPr>
          <a:xfrm>
            <a:off x="420624" y="274320"/>
            <a:ext cx="1143455" cy="369332"/>
          </a:xfrm>
          <a:prstGeom prst="rect">
            <a:avLst/>
          </a:prstGeom>
          <a:noFill/>
          <a:ln>
            <a:solidFill>
              <a:schemeClr val="tx1"/>
            </a:solidFill>
          </a:ln>
        </p:spPr>
        <p:txBody>
          <a:bodyPr wrap="none" rtlCol="0">
            <a:spAutoFit/>
          </a:bodyPr>
          <a:lstStyle/>
          <a:p>
            <a:r>
              <a:rPr lang="fr-FR" dirty="0"/>
              <a:t>TIME-OUT</a:t>
            </a:r>
          </a:p>
        </p:txBody>
      </p:sp>
      <p:sp>
        <p:nvSpPr>
          <p:cNvPr id="2" name="TextBox 1">
            <a:extLst>
              <a:ext uri="{FF2B5EF4-FFF2-40B4-BE49-F238E27FC236}">
                <a16:creationId xmlns:a16="http://schemas.microsoft.com/office/drawing/2014/main" id="{11F3241E-1CB3-2049-93C1-8C22CFD7751A}"/>
              </a:ext>
            </a:extLst>
          </p:cNvPr>
          <p:cNvSpPr txBox="1"/>
          <p:nvPr/>
        </p:nvSpPr>
        <p:spPr>
          <a:xfrm>
            <a:off x="1386646" y="2626911"/>
            <a:ext cx="10415887" cy="369332"/>
          </a:xfrm>
          <a:prstGeom prst="rect">
            <a:avLst/>
          </a:prstGeom>
          <a:noFill/>
        </p:spPr>
        <p:txBody>
          <a:bodyPr wrap="square" rtlCol="0">
            <a:spAutoFit/>
          </a:bodyPr>
          <a:lstStyle/>
          <a:p>
            <a:r>
              <a:rPr lang="fr-FR" dirty="0"/>
              <a:t>Qu’est-ce qu’un hot spot ?</a:t>
            </a:r>
          </a:p>
        </p:txBody>
      </p:sp>
      <p:sp>
        <p:nvSpPr>
          <p:cNvPr id="5" name="TextBox 4">
            <a:extLst>
              <a:ext uri="{FF2B5EF4-FFF2-40B4-BE49-F238E27FC236}">
                <a16:creationId xmlns:a16="http://schemas.microsoft.com/office/drawing/2014/main" id="{11BA3822-8933-2747-8576-1CB593B0588B}"/>
              </a:ext>
            </a:extLst>
          </p:cNvPr>
          <p:cNvSpPr txBox="1"/>
          <p:nvPr/>
        </p:nvSpPr>
        <p:spPr>
          <a:xfrm>
            <a:off x="1386645" y="3405844"/>
            <a:ext cx="10415887" cy="369332"/>
          </a:xfrm>
          <a:prstGeom prst="rect">
            <a:avLst/>
          </a:prstGeom>
          <a:noFill/>
        </p:spPr>
        <p:txBody>
          <a:bodyPr wrap="square" rtlCol="0">
            <a:spAutoFit/>
          </a:bodyPr>
          <a:lstStyle/>
          <a:p>
            <a:r>
              <a:rPr lang="fr-FR" dirty="0"/>
              <a:t>Les hot spots sont-ils les « centres de plaisir du cerveau » ?</a:t>
            </a:r>
          </a:p>
        </p:txBody>
      </p:sp>
      <p:sp>
        <p:nvSpPr>
          <p:cNvPr id="6" name="TextBox 5">
            <a:extLst>
              <a:ext uri="{FF2B5EF4-FFF2-40B4-BE49-F238E27FC236}">
                <a16:creationId xmlns:a16="http://schemas.microsoft.com/office/drawing/2014/main" id="{47F0279E-6EAA-AE40-8D17-FEFA491E4AFA}"/>
              </a:ext>
            </a:extLst>
          </p:cNvPr>
          <p:cNvSpPr txBox="1"/>
          <p:nvPr/>
        </p:nvSpPr>
        <p:spPr>
          <a:xfrm>
            <a:off x="1386644" y="4303311"/>
            <a:ext cx="10415887" cy="369332"/>
          </a:xfrm>
          <a:prstGeom prst="rect">
            <a:avLst/>
          </a:prstGeom>
          <a:noFill/>
        </p:spPr>
        <p:txBody>
          <a:bodyPr wrap="square" rtlCol="0">
            <a:spAutoFit/>
          </a:bodyPr>
          <a:lstStyle/>
          <a:p>
            <a:r>
              <a:rPr lang="fr-FR" dirty="0"/>
              <a:t>Les données en </a:t>
            </a:r>
            <a:r>
              <a:rPr lang="fr-FR" dirty="0" err="1"/>
              <a:t>neuroimagerie</a:t>
            </a:r>
            <a:r>
              <a:rPr lang="fr-FR" dirty="0"/>
              <a:t> permet-elles d’identifier les régions impliqués dans la sensation de plaisir?</a:t>
            </a:r>
          </a:p>
        </p:txBody>
      </p:sp>
    </p:spTree>
    <p:extLst>
      <p:ext uri="{BB962C8B-B14F-4D97-AF65-F5344CB8AC3E}">
        <p14:creationId xmlns:p14="http://schemas.microsoft.com/office/powerpoint/2010/main" val="2345952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CE50E8-F6DF-D142-8697-E80B0F2763D8}"/>
              </a:ext>
            </a:extLst>
          </p:cNvPr>
          <p:cNvSpPr txBox="1"/>
          <p:nvPr/>
        </p:nvSpPr>
        <p:spPr>
          <a:xfrm>
            <a:off x="3107727" y="2066012"/>
            <a:ext cx="340158" cy="300852"/>
          </a:xfrm>
          <a:prstGeom prst="rect">
            <a:avLst/>
          </a:prstGeom>
          <a:noFill/>
        </p:spPr>
        <p:txBody>
          <a:bodyPr wrap="none" rtlCol="0">
            <a:spAutoFit/>
          </a:bodyPr>
          <a:lstStyle/>
          <a:p>
            <a:r>
              <a:rPr lang="fr-FR" sz="1355" dirty="0"/>
              <a:t>s1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C990B1E-D8B0-6B4D-A043-2A4784E3BC40}"/>
                  </a:ext>
                </a:extLst>
              </p:cNvPr>
              <p:cNvSpPr txBox="1"/>
              <p:nvPr/>
            </p:nvSpPr>
            <p:spPr>
              <a:xfrm>
                <a:off x="7259897" y="3757276"/>
                <a:ext cx="317459"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355" i="1">
                          <a:latin typeface="Cambria Math" panose="02040503050406030204" pitchFamily="18" charset="0"/>
                          <a:ea typeface="Cambria Math" panose="02040503050406030204" pitchFamily="18" charset="0"/>
                        </a:rPr>
                        <m:t>𝜆</m:t>
                      </m:r>
                    </m:oMath>
                  </m:oMathPara>
                </a14:m>
                <a:endParaRPr lang="fr-FR" sz="1355" dirty="0"/>
              </a:p>
            </p:txBody>
          </p:sp>
        </mc:Choice>
        <mc:Fallback xmlns="">
          <p:sp>
            <p:nvSpPr>
              <p:cNvPr id="7" name="TextBox 6">
                <a:extLst>
                  <a:ext uri="{FF2B5EF4-FFF2-40B4-BE49-F238E27FC236}">
                    <a16:creationId xmlns:a16="http://schemas.microsoft.com/office/drawing/2014/main" id="{0C990B1E-D8B0-6B4D-A043-2A4784E3BC40}"/>
                  </a:ext>
                </a:extLst>
              </p:cNvPr>
              <p:cNvSpPr txBox="1">
                <a:spLocks noRot="1" noChangeAspect="1" noMove="1" noResize="1" noEditPoints="1" noAdjustHandles="1" noChangeArrowheads="1" noChangeShapeType="1" noTextEdit="1"/>
              </p:cNvSpPr>
              <p:nvPr/>
            </p:nvSpPr>
            <p:spPr>
              <a:xfrm>
                <a:off x="7259897" y="3757276"/>
                <a:ext cx="317459" cy="300852"/>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63073C-46BB-C045-B156-1C89D8FAB390}"/>
                  </a:ext>
                </a:extLst>
              </p:cNvPr>
              <p:cNvSpPr txBox="1"/>
              <p:nvPr/>
            </p:nvSpPr>
            <p:spPr>
              <a:xfrm>
                <a:off x="8656073" y="2940354"/>
                <a:ext cx="998094"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355" i="1">
                          <a:latin typeface="Cambria Math" panose="02040503050406030204" pitchFamily="18" charset="0"/>
                          <a:ea typeface="Cambria Math" panose="02040503050406030204" pitchFamily="18" charset="0"/>
                        </a:rPr>
                        <m:t>𝜆</m:t>
                      </m:r>
                      <m:r>
                        <a:rPr lang="en-US" sz="1355" i="1">
                          <a:latin typeface="Cambria Math" panose="02040503050406030204" pitchFamily="18" charset="0"/>
                          <a:ea typeface="Cambria Math" panose="02040503050406030204" pitchFamily="18" charset="0"/>
                        </a:rPr>
                        <m:t> −</m:t>
                      </m:r>
                      <m:r>
                        <a:rPr lang="en-US" sz="1355" i="1">
                          <a:latin typeface="Cambria Math" panose="02040503050406030204" pitchFamily="18" charset="0"/>
                          <a:ea typeface="Cambria Math" panose="02040503050406030204" pitchFamily="18" charset="0"/>
                        </a:rPr>
                        <m:t>𝑉</m:t>
                      </m:r>
                      <m:r>
                        <a:rPr lang="en-US" sz="1355" i="1">
                          <a:latin typeface="Cambria Math" panose="02040503050406030204" pitchFamily="18" charset="0"/>
                          <a:ea typeface="Cambria Math" panose="02040503050406030204" pitchFamily="18" charset="0"/>
                        </a:rPr>
                        <m:t>(</m:t>
                      </m:r>
                      <m:r>
                        <a:rPr lang="en-US" sz="1355" i="1">
                          <a:latin typeface="Cambria Math" panose="02040503050406030204" pitchFamily="18" charset="0"/>
                          <a:ea typeface="Cambria Math" panose="02040503050406030204" pitchFamily="18" charset="0"/>
                        </a:rPr>
                        <m:t>𝑠</m:t>
                      </m:r>
                      <m:r>
                        <a:rPr lang="en-US" sz="1355" i="1">
                          <a:latin typeface="Cambria Math" panose="02040503050406030204" pitchFamily="18" charset="0"/>
                          <a:ea typeface="Cambria Math" panose="02040503050406030204" pitchFamily="18" charset="0"/>
                        </a:rPr>
                        <m:t>1)</m:t>
                      </m:r>
                    </m:oMath>
                  </m:oMathPara>
                </a14:m>
                <a:endParaRPr lang="fr-FR" sz="1355" dirty="0"/>
              </a:p>
            </p:txBody>
          </p:sp>
        </mc:Choice>
        <mc:Fallback xmlns="">
          <p:sp>
            <p:nvSpPr>
              <p:cNvPr id="9" name="TextBox 8">
                <a:extLst>
                  <a:ext uri="{FF2B5EF4-FFF2-40B4-BE49-F238E27FC236}">
                    <a16:creationId xmlns:a16="http://schemas.microsoft.com/office/drawing/2014/main" id="{D163073C-46BB-C045-B156-1C89D8FAB390}"/>
                  </a:ext>
                </a:extLst>
              </p:cNvPr>
              <p:cNvSpPr txBox="1">
                <a:spLocks noRot="1" noChangeAspect="1" noMove="1" noResize="1" noEditPoints="1" noAdjustHandles="1" noChangeArrowheads="1" noChangeShapeType="1" noTextEdit="1"/>
              </p:cNvSpPr>
              <p:nvPr/>
            </p:nvSpPr>
            <p:spPr>
              <a:xfrm>
                <a:off x="8656073" y="2940354"/>
                <a:ext cx="998094" cy="300852"/>
              </a:xfrm>
              <a:prstGeom prst="rect">
                <a:avLst/>
              </a:prstGeom>
              <a:blipFill>
                <a:blip r:embed="rId3"/>
                <a:stretch>
                  <a:fillRect b="-1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C5580D-2A91-C14D-A9FC-DBDC4D3302F8}"/>
                  </a:ext>
                </a:extLst>
              </p:cNvPr>
              <p:cNvSpPr txBox="1"/>
              <p:nvPr/>
            </p:nvSpPr>
            <p:spPr>
              <a:xfrm>
                <a:off x="6782269" y="2066012"/>
                <a:ext cx="659861"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5" i="1">
                          <a:latin typeface="Cambria Math" panose="02040503050406030204" pitchFamily="18" charset="0"/>
                        </a:rPr>
                        <m:t>𝑉</m:t>
                      </m:r>
                      <m:r>
                        <a:rPr lang="en-US" sz="1355" i="1">
                          <a:latin typeface="Cambria Math" panose="02040503050406030204" pitchFamily="18" charset="0"/>
                        </a:rPr>
                        <m:t>(</m:t>
                      </m:r>
                      <m:r>
                        <a:rPr lang="en-US" sz="1355" i="1">
                          <a:latin typeface="Cambria Math" panose="02040503050406030204" pitchFamily="18" charset="0"/>
                        </a:rPr>
                        <m:t>𝑠</m:t>
                      </m:r>
                      <m:r>
                        <a:rPr lang="en-US" sz="1355" i="1">
                          <a:latin typeface="Cambria Math" panose="02040503050406030204" pitchFamily="18" charset="0"/>
                        </a:rPr>
                        <m:t>1)</m:t>
                      </m:r>
                    </m:oMath>
                  </m:oMathPara>
                </a14:m>
                <a:endParaRPr lang="fr-FR" sz="1355" dirty="0"/>
              </a:p>
            </p:txBody>
          </p:sp>
        </mc:Choice>
        <mc:Fallback xmlns="">
          <p:sp>
            <p:nvSpPr>
              <p:cNvPr id="11" name="TextBox 10">
                <a:extLst>
                  <a:ext uri="{FF2B5EF4-FFF2-40B4-BE49-F238E27FC236}">
                    <a16:creationId xmlns:a16="http://schemas.microsoft.com/office/drawing/2014/main" id="{EFC5580D-2A91-C14D-A9FC-DBDC4D3302F8}"/>
                  </a:ext>
                </a:extLst>
              </p:cNvPr>
              <p:cNvSpPr txBox="1">
                <a:spLocks noRot="1" noChangeAspect="1" noMove="1" noResize="1" noEditPoints="1" noAdjustHandles="1" noChangeArrowheads="1" noChangeShapeType="1" noTextEdit="1"/>
              </p:cNvSpPr>
              <p:nvPr/>
            </p:nvSpPr>
            <p:spPr>
              <a:xfrm>
                <a:off x="6782269" y="2066012"/>
                <a:ext cx="659861" cy="300852"/>
              </a:xfrm>
              <a:prstGeom prst="rect">
                <a:avLst/>
              </a:prstGeom>
              <a:blipFill>
                <a:blip r:embed="rId4"/>
                <a:stretch>
                  <a:fillRect b="-12500"/>
                </a:stretch>
              </a:blipFill>
            </p:spPr>
            <p:txBody>
              <a:bodyPr/>
              <a:lstStyle/>
              <a:p>
                <a:r>
                  <a:rPr lang="fr-FR">
                    <a:noFill/>
                  </a:rPr>
                  <a:t> </a:t>
                </a:r>
              </a:p>
            </p:txBody>
          </p:sp>
        </mc:Fallback>
      </mc:AlternateContent>
      <p:sp>
        <p:nvSpPr>
          <p:cNvPr id="12" name="Rectangle 11">
            <a:extLst>
              <a:ext uri="{FF2B5EF4-FFF2-40B4-BE49-F238E27FC236}">
                <a16:creationId xmlns:a16="http://schemas.microsoft.com/office/drawing/2014/main" id="{7ED67D17-A9C9-B64F-8C2D-4B47AE9F6FBC}"/>
              </a:ext>
            </a:extLst>
          </p:cNvPr>
          <p:cNvSpPr/>
          <p:nvPr/>
        </p:nvSpPr>
        <p:spPr>
          <a:xfrm>
            <a:off x="4072024" y="1326475"/>
            <a:ext cx="5786165" cy="3227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13" name="Rectangle 12">
            <a:extLst>
              <a:ext uri="{FF2B5EF4-FFF2-40B4-BE49-F238E27FC236}">
                <a16:creationId xmlns:a16="http://schemas.microsoft.com/office/drawing/2014/main" id="{2405EF57-2CD9-EB40-8C55-F0891ACEEEEB}"/>
              </a:ext>
            </a:extLst>
          </p:cNvPr>
          <p:cNvSpPr/>
          <p:nvPr/>
        </p:nvSpPr>
        <p:spPr>
          <a:xfrm>
            <a:off x="5737469" y="1465743"/>
            <a:ext cx="1851456" cy="104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14" name="Rectangle 13">
            <a:extLst>
              <a:ext uri="{FF2B5EF4-FFF2-40B4-BE49-F238E27FC236}">
                <a16:creationId xmlns:a16="http://schemas.microsoft.com/office/drawing/2014/main" id="{DC09B5AA-7D29-C247-935B-CD6DB477565C}"/>
              </a:ext>
            </a:extLst>
          </p:cNvPr>
          <p:cNvSpPr/>
          <p:nvPr/>
        </p:nvSpPr>
        <p:spPr>
          <a:xfrm>
            <a:off x="5737469" y="3079329"/>
            <a:ext cx="1851456" cy="1073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15" name="Rectangle 14">
            <a:extLst>
              <a:ext uri="{FF2B5EF4-FFF2-40B4-BE49-F238E27FC236}">
                <a16:creationId xmlns:a16="http://schemas.microsoft.com/office/drawing/2014/main" id="{1F72F372-40A8-F948-9497-6CBC6C71EC9A}"/>
              </a:ext>
            </a:extLst>
          </p:cNvPr>
          <p:cNvSpPr/>
          <p:nvPr/>
        </p:nvSpPr>
        <p:spPr>
          <a:xfrm>
            <a:off x="7982154" y="2343961"/>
            <a:ext cx="1712188" cy="10551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16" name="TextBox 15">
            <a:extLst>
              <a:ext uri="{FF2B5EF4-FFF2-40B4-BE49-F238E27FC236}">
                <a16:creationId xmlns:a16="http://schemas.microsoft.com/office/drawing/2014/main" id="{EBD521DD-A315-B14D-82B3-C2B00B400ACB}"/>
              </a:ext>
            </a:extLst>
          </p:cNvPr>
          <p:cNvSpPr txBox="1"/>
          <p:nvPr/>
        </p:nvSpPr>
        <p:spPr>
          <a:xfrm>
            <a:off x="5811199" y="1539474"/>
            <a:ext cx="643061" cy="300852"/>
          </a:xfrm>
          <a:prstGeom prst="rect">
            <a:avLst/>
          </a:prstGeom>
          <a:noFill/>
        </p:spPr>
        <p:txBody>
          <a:bodyPr wrap="none" rtlCol="0">
            <a:spAutoFit/>
          </a:bodyPr>
          <a:lstStyle/>
          <a:p>
            <a:r>
              <a:rPr lang="fr-FR" sz="1355" dirty="0"/>
              <a:t>Values</a:t>
            </a:r>
          </a:p>
        </p:txBody>
      </p:sp>
      <p:sp>
        <p:nvSpPr>
          <p:cNvPr id="17" name="TextBox 16">
            <a:extLst>
              <a:ext uri="{FF2B5EF4-FFF2-40B4-BE49-F238E27FC236}">
                <a16:creationId xmlns:a16="http://schemas.microsoft.com/office/drawing/2014/main" id="{62C48280-3AC9-0245-B6A7-461957BD2F2A}"/>
              </a:ext>
            </a:extLst>
          </p:cNvPr>
          <p:cNvSpPr txBox="1"/>
          <p:nvPr/>
        </p:nvSpPr>
        <p:spPr>
          <a:xfrm>
            <a:off x="5734556" y="3140353"/>
            <a:ext cx="1433726" cy="300852"/>
          </a:xfrm>
          <a:prstGeom prst="rect">
            <a:avLst/>
          </a:prstGeom>
          <a:noFill/>
        </p:spPr>
        <p:txBody>
          <a:bodyPr wrap="none" rtlCol="0">
            <a:spAutoFit/>
          </a:bodyPr>
          <a:lstStyle/>
          <a:p>
            <a:r>
              <a:rPr lang="en-US" sz="1355" dirty="0"/>
              <a:t>“Pleasure center”</a:t>
            </a:r>
            <a:endParaRPr lang="fr-FR" sz="1355" dirty="0"/>
          </a:p>
        </p:txBody>
      </p:sp>
      <p:cxnSp>
        <p:nvCxnSpPr>
          <p:cNvPr id="19" name="Straight Arrow Connector 18">
            <a:extLst>
              <a:ext uri="{FF2B5EF4-FFF2-40B4-BE49-F238E27FC236}">
                <a16:creationId xmlns:a16="http://schemas.microsoft.com/office/drawing/2014/main" id="{FB147895-2BC2-AB4E-8500-60B432C89042}"/>
              </a:ext>
            </a:extLst>
          </p:cNvPr>
          <p:cNvCxnSpPr>
            <a:stCxn id="13" idx="3"/>
            <a:endCxn id="15" idx="1"/>
          </p:cNvCxnSpPr>
          <p:nvPr/>
        </p:nvCxnSpPr>
        <p:spPr>
          <a:xfrm>
            <a:off x="7588926" y="1985954"/>
            <a:ext cx="393230" cy="885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F118BC0-E906-7B4C-91DE-212B701C688B}"/>
              </a:ext>
            </a:extLst>
          </p:cNvPr>
          <p:cNvCxnSpPr>
            <a:stCxn id="14" idx="3"/>
            <a:endCxn id="15" idx="1"/>
          </p:cNvCxnSpPr>
          <p:nvPr/>
        </p:nvCxnSpPr>
        <p:spPr>
          <a:xfrm flipV="1">
            <a:off x="7588926" y="2871542"/>
            <a:ext cx="393230" cy="744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8411853-8125-3A43-97E0-BECCE84F5A1C}"/>
              </a:ext>
            </a:extLst>
          </p:cNvPr>
          <p:cNvCxnSpPr>
            <a:stCxn id="15" idx="0"/>
          </p:cNvCxnSpPr>
          <p:nvPr/>
        </p:nvCxnSpPr>
        <p:spPr>
          <a:xfrm rot="16200000" flipV="1">
            <a:off x="7880832" y="1386543"/>
            <a:ext cx="665512" cy="12493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B9F9BF0-AB5A-1548-A4A5-855BECE3BD0C}"/>
              </a:ext>
            </a:extLst>
          </p:cNvPr>
          <p:cNvSpPr txBox="1"/>
          <p:nvPr/>
        </p:nvSpPr>
        <p:spPr>
          <a:xfrm>
            <a:off x="7982155" y="2386922"/>
            <a:ext cx="1303242" cy="300852"/>
          </a:xfrm>
          <a:prstGeom prst="rect">
            <a:avLst/>
          </a:prstGeom>
          <a:noFill/>
        </p:spPr>
        <p:txBody>
          <a:bodyPr wrap="none" rtlCol="0">
            <a:spAutoFit/>
          </a:bodyPr>
          <a:lstStyle/>
          <a:p>
            <a:r>
              <a:rPr lang="en-US" sz="1355" dirty="0"/>
              <a:t>Prediction error</a:t>
            </a:r>
            <a:endParaRPr lang="fr-FR" sz="1355" dirty="0"/>
          </a:p>
        </p:txBody>
      </p:sp>
      <p:sp>
        <p:nvSpPr>
          <p:cNvPr id="27" name="TextBox 26">
            <a:extLst>
              <a:ext uri="{FF2B5EF4-FFF2-40B4-BE49-F238E27FC236}">
                <a16:creationId xmlns:a16="http://schemas.microsoft.com/office/drawing/2014/main" id="{722F4D3A-3333-584E-9710-0048951F2DE0}"/>
              </a:ext>
            </a:extLst>
          </p:cNvPr>
          <p:cNvSpPr txBox="1"/>
          <p:nvPr/>
        </p:nvSpPr>
        <p:spPr>
          <a:xfrm>
            <a:off x="7872265" y="1444214"/>
            <a:ext cx="1237839" cy="300852"/>
          </a:xfrm>
          <a:prstGeom prst="rect">
            <a:avLst/>
          </a:prstGeom>
          <a:noFill/>
        </p:spPr>
        <p:txBody>
          <a:bodyPr wrap="none" rtlCol="0">
            <a:spAutoFit/>
          </a:bodyPr>
          <a:lstStyle/>
          <a:p>
            <a:r>
              <a:rPr lang="en-US" sz="1355" dirty="0"/>
              <a:t>Learning signal</a:t>
            </a:r>
            <a:endParaRPr lang="fr-FR" sz="1355" dirty="0"/>
          </a:p>
        </p:txBody>
      </p:sp>
      <p:cxnSp>
        <p:nvCxnSpPr>
          <p:cNvPr id="29" name="Straight Arrow Connector 28">
            <a:extLst>
              <a:ext uri="{FF2B5EF4-FFF2-40B4-BE49-F238E27FC236}">
                <a16:creationId xmlns:a16="http://schemas.microsoft.com/office/drawing/2014/main" id="{11D6D47D-E298-DF40-976D-0DAABD9592DC}"/>
              </a:ext>
            </a:extLst>
          </p:cNvPr>
          <p:cNvCxnSpPr>
            <a:stCxn id="4" idx="3"/>
            <a:endCxn id="11" idx="1"/>
          </p:cNvCxnSpPr>
          <p:nvPr/>
        </p:nvCxnSpPr>
        <p:spPr>
          <a:xfrm>
            <a:off x="3447885" y="2216438"/>
            <a:ext cx="3334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DEDA92F-9F83-9A45-8A98-7B270C14A050}"/>
              </a:ext>
            </a:extLst>
          </p:cNvPr>
          <p:cNvCxnSpPr>
            <a:cxnSpLocks/>
            <a:endCxn id="7" idx="1"/>
          </p:cNvCxnSpPr>
          <p:nvPr/>
        </p:nvCxnSpPr>
        <p:spPr>
          <a:xfrm>
            <a:off x="5259423" y="3896250"/>
            <a:ext cx="2000474" cy="1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474076C-B2B8-704E-B6BA-2548CF3C73D1}"/>
              </a:ext>
            </a:extLst>
          </p:cNvPr>
          <p:cNvSpPr txBox="1"/>
          <p:nvPr/>
        </p:nvSpPr>
        <p:spPr>
          <a:xfrm>
            <a:off x="8053671" y="3418302"/>
            <a:ext cx="1782860" cy="300852"/>
          </a:xfrm>
          <a:prstGeom prst="rect">
            <a:avLst/>
          </a:prstGeom>
          <a:noFill/>
        </p:spPr>
        <p:txBody>
          <a:bodyPr wrap="none" rtlCol="0">
            <a:spAutoFit/>
          </a:bodyPr>
          <a:lstStyle/>
          <a:p>
            <a:r>
              <a:rPr lang="fr-FR" sz="1355" i="1" dirty="0" err="1"/>
              <a:t>Dopaminergic</a:t>
            </a:r>
            <a:r>
              <a:rPr lang="fr-FR" sz="1355" i="1" dirty="0"/>
              <a:t> </a:t>
            </a:r>
            <a:r>
              <a:rPr lang="fr-FR" sz="1355" i="1" dirty="0" err="1"/>
              <a:t>neurons</a:t>
            </a:r>
            <a:endParaRPr lang="fr-FR" sz="1355" i="1" dirty="0"/>
          </a:p>
        </p:txBody>
      </p:sp>
      <p:sp>
        <p:nvSpPr>
          <p:cNvPr id="33" name="TextBox 32">
            <a:extLst>
              <a:ext uri="{FF2B5EF4-FFF2-40B4-BE49-F238E27FC236}">
                <a16:creationId xmlns:a16="http://schemas.microsoft.com/office/drawing/2014/main" id="{99EB17EC-378A-DD4A-AF69-3A70DE839388}"/>
              </a:ext>
            </a:extLst>
          </p:cNvPr>
          <p:cNvSpPr txBox="1"/>
          <p:nvPr/>
        </p:nvSpPr>
        <p:spPr>
          <a:xfrm>
            <a:off x="6256527" y="4141021"/>
            <a:ext cx="853119" cy="300852"/>
          </a:xfrm>
          <a:prstGeom prst="rect">
            <a:avLst/>
          </a:prstGeom>
          <a:noFill/>
        </p:spPr>
        <p:txBody>
          <a:bodyPr wrap="none" rtlCol="0">
            <a:spAutoFit/>
          </a:bodyPr>
          <a:lstStyle/>
          <a:p>
            <a:r>
              <a:rPr lang="fr-FR" sz="1355" i="1" dirty="0"/>
              <a:t>Hot spots</a:t>
            </a:r>
          </a:p>
        </p:txBody>
      </p:sp>
      <p:sp>
        <p:nvSpPr>
          <p:cNvPr id="3" name="Oval 2">
            <a:extLst>
              <a:ext uri="{FF2B5EF4-FFF2-40B4-BE49-F238E27FC236}">
                <a16:creationId xmlns:a16="http://schemas.microsoft.com/office/drawing/2014/main" id="{61554799-3EAC-D640-A82E-710AAC90210E}"/>
              </a:ext>
            </a:extLst>
          </p:cNvPr>
          <p:cNvSpPr/>
          <p:nvPr/>
        </p:nvSpPr>
        <p:spPr>
          <a:xfrm>
            <a:off x="4780835" y="3700550"/>
            <a:ext cx="483361" cy="4522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8" name="TextBox 7">
            <a:extLst>
              <a:ext uri="{FF2B5EF4-FFF2-40B4-BE49-F238E27FC236}">
                <a16:creationId xmlns:a16="http://schemas.microsoft.com/office/drawing/2014/main" id="{B9013559-2B4E-E641-9D52-05C10CF4D35B}"/>
              </a:ext>
            </a:extLst>
          </p:cNvPr>
          <p:cNvSpPr txBox="1"/>
          <p:nvPr/>
        </p:nvSpPr>
        <p:spPr>
          <a:xfrm>
            <a:off x="2482412" y="3140353"/>
            <a:ext cx="536557" cy="300852"/>
          </a:xfrm>
          <a:prstGeom prst="rect">
            <a:avLst/>
          </a:prstGeom>
          <a:noFill/>
        </p:spPr>
        <p:txBody>
          <a:bodyPr wrap="none" rtlCol="0">
            <a:spAutoFit/>
          </a:bodyPr>
          <a:lstStyle/>
          <a:p>
            <a:r>
              <a:rPr lang="fr-FR" sz="1355" dirty="0"/>
              <a:t>Food</a:t>
            </a:r>
          </a:p>
        </p:txBody>
      </p:sp>
      <p:sp>
        <p:nvSpPr>
          <p:cNvPr id="10" name="TextBox 9">
            <a:extLst>
              <a:ext uri="{FF2B5EF4-FFF2-40B4-BE49-F238E27FC236}">
                <a16:creationId xmlns:a16="http://schemas.microsoft.com/office/drawing/2014/main" id="{447513BF-77FC-624D-83F4-E7E707029228}"/>
              </a:ext>
            </a:extLst>
          </p:cNvPr>
          <p:cNvSpPr txBox="1"/>
          <p:nvPr/>
        </p:nvSpPr>
        <p:spPr>
          <a:xfrm>
            <a:off x="2539231" y="4152813"/>
            <a:ext cx="424090" cy="300852"/>
          </a:xfrm>
          <a:prstGeom prst="rect">
            <a:avLst/>
          </a:prstGeom>
          <a:noFill/>
        </p:spPr>
        <p:txBody>
          <a:bodyPr wrap="none" rtlCol="0">
            <a:spAutoFit/>
          </a:bodyPr>
          <a:lstStyle/>
          <a:p>
            <a:r>
              <a:rPr lang="fr-FR" sz="1355" dirty="0" err="1"/>
              <a:t>Sex</a:t>
            </a:r>
            <a:endParaRPr lang="fr-FR" sz="1355" dirty="0"/>
          </a:p>
        </p:txBody>
      </p:sp>
      <p:sp>
        <p:nvSpPr>
          <p:cNvPr id="18" name="TextBox 17">
            <a:extLst>
              <a:ext uri="{FF2B5EF4-FFF2-40B4-BE49-F238E27FC236}">
                <a16:creationId xmlns:a16="http://schemas.microsoft.com/office/drawing/2014/main" id="{6143ED51-674D-2445-A734-C0660F4AC4A3}"/>
              </a:ext>
            </a:extLst>
          </p:cNvPr>
          <p:cNvSpPr txBox="1"/>
          <p:nvPr/>
        </p:nvSpPr>
        <p:spPr>
          <a:xfrm>
            <a:off x="2412930" y="3657143"/>
            <a:ext cx="617605" cy="300852"/>
          </a:xfrm>
          <a:prstGeom prst="rect">
            <a:avLst/>
          </a:prstGeom>
          <a:noFill/>
        </p:spPr>
        <p:txBody>
          <a:bodyPr wrap="none" rtlCol="0">
            <a:spAutoFit/>
          </a:bodyPr>
          <a:lstStyle/>
          <a:p>
            <a:r>
              <a:rPr lang="fr-FR" sz="1355" dirty="0"/>
              <a:t>Water</a:t>
            </a:r>
          </a:p>
        </p:txBody>
      </p:sp>
      <p:sp>
        <p:nvSpPr>
          <p:cNvPr id="20" name="TextBox 19">
            <a:extLst>
              <a:ext uri="{FF2B5EF4-FFF2-40B4-BE49-F238E27FC236}">
                <a16:creationId xmlns:a16="http://schemas.microsoft.com/office/drawing/2014/main" id="{B66DA809-4498-4443-ADC2-382B20D2AC9B}"/>
              </a:ext>
            </a:extLst>
          </p:cNvPr>
          <p:cNvSpPr txBox="1"/>
          <p:nvPr/>
        </p:nvSpPr>
        <p:spPr>
          <a:xfrm>
            <a:off x="2295685" y="4648482"/>
            <a:ext cx="686406" cy="300852"/>
          </a:xfrm>
          <a:prstGeom prst="rect">
            <a:avLst/>
          </a:prstGeom>
          <a:noFill/>
        </p:spPr>
        <p:txBody>
          <a:bodyPr wrap="none" rtlCol="0">
            <a:spAutoFit/>
          </a:bodyPr>
          <a:lstStyle/>
          <a:p>
            <a:r>
              <a:rPr lang="fr-FR" sz="1355" dirty="0"/>
              <a:t>Music?</a:t>
            </a:r>
          </a:p>
        </p:txBody>
      </p:sp>
      <p:cxnSp>
        <p:nvCxnSpPr>
          <p:cNvPr id="23" name="Straight Arrow Connector 22">
            <a:extLst>
              <a:ext uri="{FF2B5EF4-FFF2-40B4-BE49-F238E27FC236}">
                <a16:creationId xmlns:a16="http://schemas.microsoft.com/office/drawing/2014/main" id="{01F667BE-7A7C-264F-8032-408B0E7D77B6}"/>
              </a:ext>
            </a:extLst>
          </p:cNvPr>
          <p:cNvCxnSpPr>
            <a:stCxn id="8" idx="3"/>
            <a:endCxn id="3" idx="2"/>
          </p:cNvCxnSpPr>
          <p:nvPr/>
        </p:nvCxnSpPr>
        <p:spPr>
          <a:xfrm>
            <a:off x="3018969" y="3290779"/>
            <a:ext cx="1761866" cy="635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A35C91-67ED-5E43-B73D-C1F35F1E2351}"/>
              </a:ext>
            </a:extLst>
          </p:cNvPr>
          <p:cNvCxnSpPr>
            <a:stCxn id="18" idx="3"/>
            <a:endCxn id="3" idx="2"/>
          </p:cNvCxnSpPr>
          <p:nvPr/>
        </p:nvCxnSpPr>
        <p:spPr>
          <a:xfrm>
            <a:off x="3030535" y="3807569"/>
            <a:ext cx="1750300" cy="119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D1C763B-1593-A940-9E42-D7C1835004AC}"/>
              </a:ext>
            </a:extLst>
          </p:cNvPr>
          <p:cNvCxnSpPr>
            <a:stCxn id="10" idx="3"/>
            <a:endCxn id="3" idx="2"/>
          </p:cNvCxnSpPr>
          <p:nvPr/>
        </p:nvCxnSpPr>
        <p:spPr>
          <a:xfrm flipV="1">
            <a:off x="2963321" y="3926682"/>
            <a:ext cx="1817514" cy="376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4C4CF3-4B52-AF4B-852C-9F05D6C3713B}"/>
              </a:ext>
            </a:extLst>
          </p:cNvPr>
          <p:cNvCxnSpPr>
            <a:stCxn id="20" idx="3"/>
            <a:endCxn id="3" idx="2"/>
          </p:cNvCxnSpPr>
          <p:nvPr/>
        </p:nvCxnSpPr>
        <p:spPr>
          <a:xfrm flipV="1">
            <a:off x="2982091" y="3926682"/>
            <a:ext cx="1798744" cy="87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468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C99EA-241B-ED45-AA25-E3E7456E9148}"/>
              </a:ext>
            </a:extLst>
          </p:cNvPr>
          <p:cNvPicPr>
            <a:picLocks noChangeAspect="1"/>
          </p:cNvPicPr>
          <p:nvPr/>
        </p:nvPicPr>
        <p:blipFill>
          <a:blip r:embed="rId2"/>
          <a:stretch>
            <a:fillRect/>
          </a:stretch>
        </p:blipFill>
        <p:spPr>
          <a:xfrm>
            <a:off x="499884" y="915202"/>
            <a:ext cx="3120190" cy="1944626"/>
          </a:xfrm>
          <a:prstGeom prst="rect">
            <a:avLst/>
          </a:prstGeom>
        </p:spPr>
      </p:pic>
      <p:pic>
        <p:nvPicPr>
          <p:cNvPr id="5" name="Picture 4">
            <a:extLst>
              <a:ext uri="{FF2B5EF4-FFF2-40B4-BE49-F238E27FC236}">
                <a16:creationId xmlns:a16="http://schemas.microsoft.com/office/drawing/2014/main" id="{1BC9397F-E9FF-FA49-A20F-4D234E4F0F96}"/>
              </a:ext>
            </a:extLst>
          </p:cNvPr>
          <p:cNvPicPr>
            <a:picLocks noChangeAspect="1"/>
          </p:cNvPicPr>
          <p:nvPr/>
        </p:nvPicPr>
        <p:blipFill>
          <a:blip r:embed="rId3"/>
          <a:stretch>
            <a:fillRect/>
          </a:stretch>
        </p:blipFill>
        <p:spPr>
          <a:xfrm>
            <a:off x="499883" y="3457494"/>
            <a:ext cx="3120190" cy="2088282"/>
          </a:xfrm>
          <a:prstGeom prst="rect">
            <a:avLst/>
          </a:prstGeom>
        </p:spPr>
      </p:pic>
      <p:sp>
        <p:nvSpPr>
          <p:cNvPr id="6" name="TextBox 5">
            <a:extLst>
              <a:ext uri="{FF2B5EF4-FFF2-40B4-BE49-F238E27FC236}">
                <a16:creationId xmlns:a16="http://schemas.microsoft.com/office/drawing/2014/main" id="{8C186953-D57F-9D46-B628-114223E23C53}"/>
              </a:ext>
            </a:extLst>
          </p:cNvPr>
          <p:cNvSpPr txBox="1"/>
          <p:nvPr/>
        </p:nvSpPr>
        <p:spPr>
          <a:xfrm>
            <a:off x="3942608" y="1662545"/>
            <a:ext cx="879856" cy="369332"/>
          </a:xfrm>
          <a:prstGeom prst="rect">
            <a:avLst/>
          </a:prstGeom>
          <a:noFill/>
        </p:spPr>
        <p:txBody>
          <a:bodyPr wrap="none" rtlCol="0">
            <a:spAutoFit/>
          </a:bodyPr>
          <a:lstStyle/>
          <a:p>
            <a:r>
              <a:rPr lang="fr-FR" dirty="0"/>
              <a:t>6 euros</a:t>
            </a:r>
          </a:p>
        </p:txBody>
      </p:sp>
      <p:sp>
        <p:nvSpPr>
          <p:cNvPr id="7" name="TextBox 6">
            <a:extLst>
              <a:ext uri="{FF2B5EF4-FFF2-40B4-BE49-F238E27FC236}">
                <a16:creationId xmlns:a16="http://schemas.microsoft.com/office/drawing/2014/main" id="{0F4E7756-E807-C348-AE85-18F87FC084CC}"/>
              </a:ext>
            </a:extLst>
          </p:cNvPr>
          <p:cNvSpPr txBox="1"/>
          <p:nvPr/>
        </p:nvSpPr>
        <p:spPr>
          <a:xfrm>
            <a:off x="3942608" y="4429496"/>
            <a:ext cx="879856" cy="369332"/>
          </a:xfrm>
          <a:prstGeom prst="rect">
            <a:avLst/>
          </a:prstGeom>
          <a:noFill/>
        </p:spPr>
        <p:txBody>
          <a:bodyPr wrap="none" rtlCol="0">
            <a:spAutoFit/>
          </a:bodyPr>
          <a:lstStyle/>
          <a:p>
            <a:r>
              <a:rPr lang="fr-FR" dirty="0"/>
              <a:t>1 euros</a:t>
            </a:r>
          </a:p>
        </p:txBody>
      </p:sp>
      <p:pic>
        <p:nvPicPr>
          <p:cNvPr id="8" name="Picture 7">
            <a:extLst>
              <a:ext uri="{FF2B5EF4-FFF2-40B4-BE49-F238E27FC236}">
                <a16:creationId xmlns:a16="http://schemas.microsoft.com/office/drawing/2014/main" id="{66F7FE10-57C9-8C44-ABCD-3CBD5B4D2026}"/>
              </a:ext>
            </a:extLst>
          </p:cNvPr>
          <p:cNvPicPr>
            <a:picLocks noChangeAspect="1"/>
          </p:cNvPicPr>
          <p:nvPr/>
        </p:nvPicPr>
        <p:blipFill>
          <a:blip r:embed="rId4"/>
          <a:stretch>
            <a:fillRect/>
          </a:stretch>
        </p:blipFill>
        <p:spPr>
          <a:xfrm>
            <a:off x="9482364" y="232888"/>
            <a:ext cx="2312582" cy="2510312"/>
          </a:xfrm>
          <a:prstGeom prst="rect">
            <a:avLst/>
          </a:prstGeom>
        </p:spPr>
      </p:pic>
      <p:sp>
        <p:nvSpPr>
          <p:cNvPr id="9" name="TextBox 8">
            <a:extLst>
              <a:ext uri="{FF2B5EF4-FFF2-40B4-BE49-F238E27FC236}">
                <a16:creationId xmlns:a16="http://schemas.microsoft.com/office/drawing/2014/main" id="{307BDB0E-4200-4347-A76F-C7A32839D7DB}"/>
              </a:ext>
            </a:extLst>
          </p:cNvPr>
          <p:cNvSpPr txBox="1"/>
          <p:nvPr/>
        </p:nvSpPr>
        <p:spPr>
          <a:xfrm>
            <a:off x="9999024" y="2859828"/>
            <a:ext cx="1487780" cy="369332"/>
          </a:xfrm>
          <a:prstGeom prst="rect">
            <a:avLst/>
          </a:prstGeom>
          <a:noFill/>
        </p:spPr>
        <p:txBody>
          <a:bodyPr wrap="none" rtlCol="0">
            <a:spAutoFit/>
          </a:bodyPr>
          <a:lstStyle/>
          <a:p>
            <a:r>
              <a:rPr lang="fr-FR" dirty="0"/>
              <a:t>Paul </a:t>
            </a:r>
            <a:r>
              <a:rPr lang="fr-FR" dirty="0" err="1"/>
              <a:t>Glimcher</a:t>
            </a:r>
            <a:endParaRPr lang="fr-FR" dirty="0"/>
          </a:p>
        </p:txBody>
      </p:sp>
      <p:sp>
        <p:nvSpPr>
          <p:cNvPr id="10" name="TextBox 9">
            <a:extLst>
              <a:ext uri="{FF2B5EF4-FFF2-40B4-BE49-F238E27FC236}">
                <a16:creationId xmlns:a16="http://schemas.microsoft.com/office/drawing/2014/main" id="{C027850B-9BAA-BD48-9E6E-D2252513BB14}"/>
              </a:ext>
            </a:extLst>
          </p:cNvPr>
          <p:cNvSpPr txBox="1"/>
          <p:nvPr/>
        </p:nvSpPr>
        <p:spPr>
          <a:xfrm>
            <a:off x="9893579" y="3705101"/>
            <a:ext cx="1698670" cy="369332"/>
          </a:xfrm>
          <a:prstGeom prst="rect">
            <a:avLst/>
          </a:prstGeom>
          <a:noFill/>
        </p:spPr>
        <p:txBody>
          <a:bodyPr wrap="none" rtlCol="0">
            <a:spAutoFit/>
          </a:bodyPr>
          <a:lstStyle/>
          <a:p>
            <a:r>
              <a:rPr lang="fr-FR" dirty="0" err="1"/>
              <a:t>Neuroéconomie</a:t>
            </a:r>
            <a:endParaRPr lang="fr-FR" dirty="0"/>
          </a:p>
        </p:txBody>
      </p:sp>
    </p:spTree>
    <p:extLst>
      <p:ext uri="{BB962C8B-B14F-4D97-AF65-F5344CB8AC3E}">
        <p14:creationId xmlns:p14="http://schemas.microsoft.com/office/powerpoint/2010/main" val="166249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CE50E8-F6DF-D142-8697-E80B0F2763D8}"/>
              </a:ext>
            </a:extLst>
          </p:cNvPr>
          <p:cNvSpPr txBox="1"/>
          <p:nvPr/>
        </p:nvSpPr>
        <p:spPr>
          <a:xfrm>
            <a:off x="1568647" y="807866"/>
            <a:ext cx="340158" cy="300852"/>
          </a:xfrm>
          <a:prstGeom prst="rect">
            <a:avLst/>
          </a:prstGeom>
          <a:noFill/>
        </p:spPr>
        <p:txBody>
          <a:bodyPr wrap="square" rtlCol="0">
            <a:spAutoFit/>
          </a:bodyPr>
          <a:lstStyle/>
          <a:p>
            <a:r>
              <a:rPr lang="fr-FR" sz="1355" dirty="0"/>
              <a:t>s1</a:t>
            </a:r>
          </a:p>
        </p:txBody>
      </p:sp>
      <p:sp>
        <p:nvSpPr>
          <p:cNvPr id="6" name="TextBox 5">
            <a:extLst>
              <a:ext uri="{FF2B5EF4-FFF2-40B4-BE49-F238E27FC236}">
                <a16:creationId xmlns:a16="http://schemas.microsoft.com/office/drawing/2014/main" id="{B0DB8E1E-1A62-1F4A-B301-BCB26833710A}"/>
              </a:ext>
            </a:extLst>
          </p:cNvPr>
          <p:cNvSpPr txBox="1"/>
          <p:nvPr/>
        </p:nvSpPr>
        <p:spPr>
          <a:xfrm>
            <a:off x="1579708" y="2212632"/>
            <a:ext cx="340158" cy="300852"/>
          </a:xfrm>
          <a:prstGeom prst="rect">
            <a:avLst/>
          </a:prstGeom>
          <a:noFill/>
        </p:spPr>
        <p:txBody>
          <a:bodyPr wrap="square" rtlCol="0">
            <a:spAutoFit/>
          </a:bodyPr>
          <a:lstStyle/>
          <a:p>
            <a:r>
              <a:rPr lang="fr-FR" sz="1355" dirty="0"/>
              <a:t>s2</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C5580D-2A91-C14D-A9FC-DBDC4D3302F8}"/>
                  </a:ext>
                </a:extLst>
              </p:cNvPr>
              <p:cNvSpPr txBox="1"/>
              <p:nvPr/>
            </p:nvSpPr>
            <p:spPr>
              <a:xfrm>
                <a:off x="2925332" y="1870122"/>
                <a:ext cx="659861"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5" i="1">
                          <a:latin typeface="Cambria Math" panose="02040503050406030204" pitchFamily="18" charset="0"/>
                        </a:rPr>
                        <m:t>𝑉</m:t>
                      </m:r>
                      <m:r>
                        <a:rPr lang="en-US" sz="1355" i="1">
                          <a:latin typeface="Cambria Math" panose="02040503050406030204" pitchFamily="18" charset="0"/>
                        </a:rPr>
                        <m:t>(</m:t>
                      </m:r>
                      <m:r>
                        <a:rPr lang="en-US" sz="1355" i="1">
                          <a:latin typeface="Cambria Math" panose="02040503050406030204" pitchFamily="18" charset="0"/>
                        </a:rPr>
                        <m:t>𝑠</m:t>
                      </m:r>
                      <m:r>
                        <a:rPr lang="en-US" sz="1355" i="1">
                          <a:latin typeface="Cambria Math" panose="02040503050406030204" pitchFamily="18" charset="0"/>
                        </a:rPr>
                        <m:t>1)</m:t>
                      </m:r>
                    </m:oMath>
                  </m:oMathPara>
                </a14:m>
                <a:endParaRPr lang="fr-FR" sz="1355" dirty="0"/>
              </a:p>
            </p:txBody>
          </p:sp>
        </mc:Choice>
        <mc:Fallback xmlns="">
          <p:sp>
            <p:nvSpPr>
              <p:cNvPr id="11" name="TextBox 10">
                <a:extLst>
                  <a:ext uri="{FF2B5EF4-FFF2-40B4-BE49-F238E27FC236}">
                    <a16:creationId xmlns:a16="http://schemas.microsoft.com/office/drawing/2014/main" id="{EFC5580D-2A91-C14D-A9FC-DBDC4D3302F8}"/>
                  </a:ext>
                </a:extLst>
              </p:cNvPr>
              <p:cNvSpPr txBox="1">
                <a:spLocks noRot="1" noChangeAspect="1" noMove="1" noResize="1" noEditPoints="1" noAdjustHandles="1" noChangeArrowheads="1" noChangeShapeType="1" noTextEdit="1"/>
              </p:cNvSpPr>
              <p:nvPr/>
            </p:nvSpPr>
            <p:spPr>
              <a:xfrm>
                <a:off x="2925332" y="1870122"/>
                <a:ext cx="659861" cy="300852"/>
              </a:xfrm>
              <a:prstGeom prst="rect">
                <a:avLst/>
              </a:prstGeom>
              <a:blipFill>
                <a:blip r:embed="rId2"/>
                <a:stretch>
                  <a:fillRect b="-8000"/>
                </a:stretch>
              </a:blipFill>
            </p:spPr>
            <p:txBody>
              <a:bodyPr/>
              <a:lstStyle/>
              <a:p>
                <a:r>
                  <a:rPr lang="fr-FR">
                    <a:noFill/>
                  </a:rPr>
                  <a:t> </a:t>
                </a:r>
              </a:p>
            </p:txBody>
          </p:sp>
        </mc:Fallback>
      </mc:AlternateContent>
      <p:sp>
        <p:nvSpPr>
          <p:cNvPr id="12" name="Rectangle 11">
            <a:extLst>
              <a:ext uri="{FF2B5EF4-FFF2-40B4-BE49-F238E27FC236}">
                <a16:creationId xmlns:a16="http://schemas.microsoft.com/office/drawing/2014/main" id="{7ED67D17-A9C9-B64F-8C2D-4B47AE9F6FBC}"/>
              </a:ext>
            </a:extLst>
          </p:cNvPr>
          <p:cNvSpPr/>
          <p:nvPr/>
        </p:nvSpPr>
        <p:spPr>
          <a:xfrm>
            <a:off x="2448505" y="1488393"/>
            <a:ext cx="5439678" cy="3227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4C7B08-6F70-5445-9393-92439509A2D5}"/>
                  </a:ext>
                </a:extLst>
              </p:cNvPr>
              <p:cNvSpPr txBox="1"/>
              <p:nvPr/>
            </p:nvSpPr>
            <p:spPr>
              <a:xfrm>
                <a:off x="2931582" y="2211640"/>
                <a:ext cx="659861"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5" i="1">
                          <a:latin typeface="Cambria Math" panose="02040503050406030204" pitchFamily="18" charset="0"/>
                        </a:rPr>
                        <m:t>𝑉</m:t>
                      </m:r>
                      <m:r>
                        <a:rPr lang="en-US" sz="1355" i="1">
                          <a:latin typeface="Cambria Math" panose="02040503050406030204" pitchFamily="18" charset="0"/>
                        </a:rPr>
                        <m:t>(</m:t>
                      </m:r>
                      <m:r>
                        <a:rPr lang="en-US" sz="1355" i="1">
                          <a:latin typeface="Cambria Math" panose="02040503050406030204" pitchFamily="18" charset="0"/>
                        </a:rPr>
                        <m:t>𝑠</m:t>
                      </m:r>
                      <m:r>
                        <a:rPr lang="en-US" sz="1355" i="1">
                          <a:latin typeface="Cambria Math" panose="02040503050406030204" pitchFamily="18" charset="0"/>
                        </a:rPr>
                        <m:t>2)</m:t>
                      </m:r>
                    </m:oMath>
                  </m:oMathPara>
                </a14:m>
                <a:endParaRPr lang="fr-FR" sz="1355" dirty="0"/>
              </a:p>
            </p:txBody>
          </p:sp>
        </mc:Choice>
        <mc:Fallback xmlns="">
          <p:sp>
            <p:nvSpPr>
              <p:cNvPr id="23" name="TextBox 22">
                <a:extLst>
                  <a:ext uri="{FF2B5EF4-FFF2-40B4-BE49-F238E27FC236}">
                    <a16:creationId xmlns:a16="http://schemas.microsoft.com/office/drawing/2014/main" id="{414C7B08-6F70-5445-9393-92439509A2D5}"/>
                  </a:ext>
                </a:extLst>
              </p:cNvPr>
              <p:cNvSpPr txBox="1">
                <a:spLocks noRot="1" noChangeAspect="1" noMove="1" noResize="1" noEditPoints="1" noAdjustHandles="1" noChangeArrowheads="1" noChangeShapeType="1" noTextEdit="1"/>
              </p:cNvSpPr>
              <p:nvPr/>
            </p:nvSpPr>
            <p:spPr>
              <a:xfrm>
                <a:off x="2931582" y="2211640"/>
                <a:ext cx="659861" cy="300852"/>
              </a:xfrm>
              <a:prstGeom prst="rect">
                <a:avLst/>
              </a:prstGeom>
              <a:blipFill>
                <a:blip r:embed="rId3"/>
                <a:stretch>
                  <a:fillRect b="-8000"/>
                </a:stretch>
              </a:blipFill>
            </p:spPr>
            <p:txBody>
              <a:bodyPr/>
              <a:lstStyle/>
              <a:p>
                <a:r>
                  <a:rPr lang="fr-FR">
                    <a:noFill/>
                  </a:rPr>
                  <a:t> </a:t>
                </a:r>
              </a:p>
            </p:txBody>
          </p:sp>
        </mc:Fallback>
      </mc:AlternateContent>
      <p:sp>
        <p:nvSpPr>
          <p:cNvPr id="24" name="Rectangle 23">
            <a:extLst>
              <a:ext uri="{FF2B5EF4-FFF2-40B4-BE49-F238E27FC236}">
                <a16:creationId xmlns:a16="http://schemas.microsoft.com/office/drawing/2014/main" id="{C620398F-E470-AF47-A904-5A8157A651A7}"/>
              </a:ext>
            </a:extLst>
          </p:cNvPr>
          <p:cNvSpPr/>
          <p:nvPr/>
        </p:nvSpPr>
        <p:spPr>
          <a:xfrm>
            <a:off x="2592379" y="1575602"/>
            <a:ext cx="1052201" cy="104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28" name="TextBox 27">
            <a:extLst>
              <a:ext uri="{FF2B5EF4-FFF2-40B4-BE49-F238E27FC236}">
                <a16:creationId xmlns:a16="http://schemas.microsoft.com/office/drawing/2014/main" id="{0BCB067C-F12E-7941-9437-3BEF191281F3}"/>
              </a:ext>
            </a:extLst>
          </p:cNvPr>
          <p:cNvSpPr txBox="1"/>
          <p:nvPr/>
        </p:nvSpPr>
        <p:spPr>
          <a:xfrm>
            <a:off x="2667605" y="1582151"/>
            <a:ext cx="643061" cy="300852"/>
          </a:xfrm>
          <a:prstGeom prst="rect">
            <a:avLst/>
          </a:prstGeom>
          <a:noFill/>
        </p:spPr>
        <p:txBody>
          <a:bodyPr wrap="none" rtlCol="0">
            <a:spAutoFit/>
          </a:bodyPr>
          <a:lstStyle/>
          <a:p>
            <a:r>
              <a:rPr lang="fr-FR" sz="1355" dirty="0"/>
              <a:t>Values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C2B17B-CE10-E845-957A-60DF5DD28178}"/>
                  </a:ext>
                </a:extLst>
              </p:cNvPr>
              <p:cNvSpPr txBox="1"/>
              <p:nvPr/>
            </p:nvSpPr>
            <p:spPr>
              <a:xfrm>
                <a:off x="5688964" y="2095812"/>
                <a:ext cx="1545936" cy="300852"/>
              </a:xfrm>
              <a:prstGeom prst="rect">
                <a:avLst/>
              </a:prstGeom>
              <a:noFill/>
            </p:spPr>
            <p:txBody>
              <a:bodyPr wrap="none" rtlCol="0">
                <a:spAutoFit/>
              </a:bodyPr>
              <a:lstStyle/>
              <a:p>
                <a14:m>
                  <m:oMath xmlns:m="http://schemas.openxmlformats.org/officeDocument/2006/math">
                    <m:sSup>
                      <m:sSupPr>
                        <m:ctrlPr>
                          <a:rPr lang="en-US" sz="1355" i="1">
                            <a:latin typeface="Cambria Math" panose="02040503050406030204" pitchFamily="18" charset="0"/>
                          </a:rPr>
                        </m:ctrlPr>
                      </m:sSupPr>
                      <m:e>
                        <m:r>
                          <a:rPr lang="en-US" sz="1355" i="1">
                            <a:latin typeface="Cambria Math" panose="02040503050406030204" pitchFamily="18" charset="0"/>
                          </a:rPr>
                          <m:t>𝑉</m:t>
                        </m:r>
                      </m:e>
                      <m:sup>
                        <m:r>
                          <a:rPr lang="en-US" sz="1355" i="1">
                            <a:latin typeface="Cambria Math" panose="02040503050406030204" pitchFamily="18" charset="0"/>
                          </a:rPr>
                          <m:t>∗</m:t>
                        </m:r>
                      </m:sup>
                    </m:sSup>
                    <m:d>
                      <m:dPr>
                        <m:ctrlPr>
                          <a:rPr lang="en-US" sz="1355" i="1">
                            <a:latin typeface="Cambria Math" panose="02040503050406030204" pitchFamily="18" charset="0"/>
                          </a:rPr>
                        </m:ctrlPr>
                      </m:dPr>
                      <m:e>
                        <m:r>
                          <a:rPr lang="en-US" sz="1355" i="1">
                            <a:latin typeface="Cambria Math" panose="02040503050406030204" pitchFamily="18" charset="0"/>
                          </a:rPr>
                          <m:t>𝑠</m:t>
                        </m:r>
                        <m:r>
                          <a:rPr lang="en-US" sz="1355" i="1">
                            <a:latin typeface="Cambria Math" panose="02040503050406030204" pitchFamily="18" charset="0"/>
                          </a:rPr>
                          <m:t>1</m:t>
                        </m:r>
                      </m:e>
                    </m:d>
                    <m:r>
                      <a:rPr lang="en-US" sz="1355" i="1">
                        <a:latin typeface="Cambria Math" panose="02040503050406030204" pitchFamily="18" charset="0"/>
                      </a:rPr>
                      <m:t>&gt;</m:t>
                    </m:r>
                    <m:sSup>
                      <m:sSupPr>
                        <m:ctrlPr>
                          <a:rPr lang="en-US" sz="1355" i="1">
                            <a:latin typeface="Cambria Math" panose="02040503050406030204" pitchFamily="18" charset="0"/>
                          </a:rPr>
                        </m:ctrlPr>
                      </m:sSupPr>
                      <m:e>
                        <m:r>
                          <a:rPr lang="en-US" sz="1355" i="1">
                            <a:latin typeface="Cambria Math" panose="02040503050406030204" pitchFamily="18" charset="0"/>
                          </a:rPr>
                          <m:t>𝑉</m:t>
                        </m:r>
                      </m:e>
                      <m:sup>
                        <m:r>
                          <a:rPr lang="en-US" sz="1355" i="1">
                            <a:latin typeface="Cambria Math" panose="02040503050406030204" pitchFamily="18" charset="0"/>
                          </a:rPr>
                          <m:t>∗</m:t>
                        </m:r>
                      </m:sup>
                    </m:sSup>
                    <m:r>
                      <a:rPr lang="en-US" sz="1355" i="1">
                        <a:latin typeface="Cambria Math" panose="02040503050406030204" pitchFamily="18" charset="0"/>
                      </a:rPr>
                      <m:t>(</m:t>
                    </m:r>
                    <m:r>
                      <a:rPr lang="en-US" sz="1355" i="1">
                        <a:latin typeface="Cambria Math" panose="02040503050406030204" pitchFamily="18" charset="0"/>
                      </a:rPr>
                      <m:t>𝑠</m:t>
                    </m:r>
                    <m:r>
                      <a:rPr lang="en-US" sz="1355" i="1">
                        <a:latin typeface="Cambria Math" panose="02040503050406030204" pitchFamily="18" charset="0"/>
                      </a:rPr>
                      <m:t>2)</m:t>
                    </m:r>
                  </m:oMath>
                </a14:m>
                <a:r>
                  <a:rPr lang="fr-FR" sz="1355" dirty="0"/>
                  <a:t> ?</a:t>
                </a:r>
              </a:p>
            </p:txBody>
          </p:sp>
        </mc:Choice>
        <mc:Fallback xmlns="">
          <p:sp>
            <p:nvSpPr>
              <p:cNvPr id="44" name="TextBox 43">
                <a:extLst>
                  <a:ext uri="{FF2B5EF4-FFF2-40B4-BE49-F238E27FC236}">
                    <a16:creationId xmlns:a16="http://schemas.microsoft.com/office/drawing/2014/main" id="{65C2B17B-CE10-E845-957A-60DF5DD28178}"/>
                  </a:ext>
                </a:extLst>
              </p:cNvPr>
              <p:cNvSpPr txBox="1">
                <a:spLocks noRot="1" noChangeAspect="1" noMove="1" noResize="1" noEditPoints="1" noAdjustHandles="1" noChangeArrowheads="1" noChangeShapeType="1" noTextEdit="1"/>
              </p:cNvSpPr>
              <p:nvPr/>
            </p:nvSpPr>
            <p:spPr>
              <a:xfrm>
                <a:off x="5688964" y="2095812"/>
                <a:ext cx="1545936" cy="300852"/>
              </a:xfrm>
              <a:prstGeom prst="rect">
                <a:avLst/>
              </a:prstGeom>
              <a:blipFill>
                <a:blip r:embed="rId4"/>
                <a:stretch>
                  <a:fillRect b="-16000"/>
                </a:stretch>
              </a:blipFill>
            </p:spPr>
            <p:txBody>
              <a:bodyPr/>
              <a:lstStyle/>
              <a:p>
                <a:r>
                  <a:rPr lang="fr-FR">
                    <a:noFill/>
                  </a:rPr>
                  <a:t> </a:t>
                </a:r>
              </a:p>
            </p:txBody>
          </p:sp>
        </mc:Fallback>
      </mc:AlternateContent>
      <p:sp>
        <p:nvSpPr>
          <p:cNvPr id="8" name="TextBox 7">
            <a:extLst>
              <a:ext uri="{FF2B5EF4-FFF2-40B4-BE49-F238E27FC236}">
                <a16:creationId xmlns:a16="http://schemas.microsoft.com/office/drawing/2014/main" id="{1C219B8D-245C-9542-AC25-F5CD71AE2C70}"/>
              </a:ext>
            </a:extLst>
          </p:cNvPr>
          <p:cNvSpPr txBox="1"/>
          <p:nvPr/>
        </p:nvSpPr>
        <p:spPr>
          <a:xfrm>
            <a:off x="8228421" y="2009096"/>
            <a:ext cx="901209" cy="300852"/>
          </a:xfrm>
          <a:prstGeom prst="rect">
            <a:avLst/>
          </a:prstGeom>
          <a:noFill/>
        </p:spPr>
        <p:txBody>
          <a:bodyPr wrap="none" rtlCol="0">
            <a:spAutoFit/>
          </a:bodyPr>
          <a:lstStyle/>
          <a:p>
            <a:r>
              <a:rPr lang="fr-FR" sz="1355" dirty="0" err="1"/>
              <a:t>Choose</a:t>
            </a:r>
            <a:r>
              <a:rPr lang="fr-FR" sz="1355" dirty="0"/>
              <a:t> s1</a:t>
            </a:r>
          </a:p>
        </p:txBody>
      </p:sp>
      <p:sp>
        <p:nvSpPr>
          <p:cNvPr id="46" name="TextBox 45">
            <a:extLst>
              <a:ext uri="{FF2B5EF4-FFF2-40B4-BE49-F238E27FC236}">
                <a16:creationId xmlns:a16="http://schemas.microsoft.com/office/drawing/2014/main" id="{93AAB03A-E29A-4D4E-9BDA-4C3AD44001A6}"/>
              </a:ext>
            </a:extLst>
          </p:cNvPr>
          <p:cNvSpPr txBox="1"/>
          <p:nvPr/>
        </p:nvSpPr>
        <p:spPr>
          <a:xfrm>
            <a:off x="8228421" y="3811432"/>
            <a:ext cx="901209" cy="300852"/>
          </a:xfrm>
          <a:prstGeom prst="rect">
            <a:avLst/>
          </a:prstGeom>
          <a:noFill/>
        </p:spPr>
        <p:txBody>
          <a:bodyPr wrap="none" rtlCol="0">
            <a:spAutoFit/>
          </a:bodyPr>
          <a:lstStyle/>
          <a:p>
            <a:r>
              <a:rPr lang="fr-FR" sz="1355" dirty="0" err="1"/>
              <a:t>Choose</a:t>
            </a:r>
            <a:r>
              <a:rPr lang="fr-FR" sz="1355" dirty="0"/>
              <a:t> s2</a:t>
            </a:r>
          </a:p>
        </p:txBody>
      </p:sp>
      <p:sp>
        <p:nvSpPr>
          <p:cNvPr id="47" name="Rectangle 46">
            <a:extLst>
              <a:ext uri="{FF2B5EF4-FFF2-40B4-BE49-F238E27FC236}">
                <a16:creationId xmlns:a16="http://schemas.microsoft.com/office/drawing/2014/main" id="{4D29C02F-A950-8D47-BB69-81F786C92205}"/>
              </a:ext>
            </a:extLst>
          </p:cNvPr>
          <p:cNvSpPr/>
          <p:nvPr/>
        </p:nvSpPr>
        <p:spPr>
          <a:xfrm>
            <a:off x="5604824" y="1575602"/>
            <a:ext cx="1627953" cy="104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18" name="TextBox 17">
            <a:extLst>
              <a:ext uri="{FF2B5EF4-FFF2-40B4-BE49-F238E27FC236}">
                <a16:creationId xmlns:a16="http://schemas.microsoft.com/office/drawing/2014/main" id="{59D1FDD8-FE38-A246-881E-2C8A0F326440}"/>
              </a:ext>
            </a:extLst>
          </p:cNvPr>
          <p:cNvSpPr txBox="1"/>
          <p:nvPr/>
        </p:nvSpPr>
        <p:spPr>
          <a:xfrm>
            <a:off x="5604824" y="1629181"/>
            <a:ext cx="782587" cy="300852"/>
          </a:xfrm>
          <a:prstGeom prst="rect">
            <a:avLst/>
          </a:prstGeom>
          <a:noFill/>
        </p:spPr>
        <p:txBody>
          <a:bodyPr wrap="none" rtlCol="0">
            <a:spAutoFit/>
          </a:bodyPr>
          <a:lstStyle/>
          <a:p>
            <a:r>
              <a:rPr lang="fr-FR" sz="1355" dirty="0" err="1"/>
              <a:t>Decision</a:t>
            </a:r>
            <a:endParaRPr lang="fr-FR" sz="1355" dirty="0"/>
          </a:p>
        </p:txBody>
      </p:sp>
      <p:cxnSp>
        <p:nvCxnSpPr>
          <p:cNvPr id="22" name="Straight Arrow Connector 21">
            <a:extLst>
              <a:ext uri="{FF2B5EF4-FFF2-40B4-BE49-F238E27FC236}">
                <a16:creationId xmlns:a16="http://schemas.microsoft.com/office/drawing/2014/main" id="{D9DA6FB6-152D-4145-B444-5791AB6DB806}"/>
              </a:ext>
            </a:extLst>
          </p:cNvPr>
          <p:cNvCxnSpPr>
            <a:cxnSpLocks/>
            <a:stCxn id="47" idx="3"/>
            <a:endCxn id="8" idx="1"/>
          </p:cNvCxnSpPr>
          <p:nvPr/>
        </p:nvCxnSpPr>
        <p:spPr>
          <a:xfrm>
            <a:off x="7232777" y="2095813"/>
            <a:ext cx="995644" cy="63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9F99B05-E6E7-EF42-BFC9-6554C4C2C044}"/>
              </a:ext>
            </a:extLst>
          </p:cNvPr>
          <p:cNvCxnSpPr>
            <a:stCxn id="47" idx="3"/>
            <a:endCxn id="46" idx="1"/>
          </p:cNvCxnSpPr>
          <p:nvPr/>
        </p:nvCxnSpPr>
        <p:spPr>
          <a:xfrm>
            <a:off x="7232777" y="2095813"/>
            <a:ext cx="995644" cy="1866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684731-81C6-4C47-9B35-998AC404257C}"/>
              </a:ext>
            </a:extLst>
          </p:cNvPr>
          <p:cNvCxnSpPr>
            <a:cxnSpLocks/>
            <a:stCxn id="24" idx="3"/>
            <a:endCxn id="47" idx="1"/>
          </p:cNvCxnSpPr>
          <p:nvPr/>
        </p:nvCxnSpPr>
        <p:spPr>
          <a:xfrm>
            <a:off x="3644580" y="2095812"/>
            <a:ext cx="1960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27A040B-8333-DD4D-8B4E-73BE77750A26}"/>
              </a:ext>
            </a:extLst>
          </p:cNvPr>
          <p:cNvCxnSpPr>
            <a:cxnSpLocks/>
            <a:stCxn id="4" idx="3"/>
            <a:endCxn id="11" idx="1"/>
          </p:cNvCxnSpPr>
          <p:nvPr/>
        </p:nvCxnSpPr>
        <p:spPr>
          <a:xfrm>
            <a:off x="1908805" y="958292"/>
            <a:ext cx="1016527" cy="106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A1FF47E-2BF0-464A-9763-A1AB923BB091}"/>
              </a:ext>
            </a:extLst>
          </p:cNvPr>
          <p:cNvCxnSpPr>
            <a:cxnSpLocks/>
            <a:stCxn id="6" idx="3"/>
            <a:endCxn id="23" idx="1"/>
          </p:cNvCxnSpPr>
          <p:nvPr/>
        </p:nvCxnSpPr>
        <p:spPr>
          <a:xfrm flipV="1">
            <a:off x="1919866" y="2362066"/>
            <a:ext cx="1011716" cy="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AEB4E3-A1C4-B146-AA9D-020054709531}"/>
              </a:ext>
            </a:extLst>
          </p:cNvPr>
          <p:cNvSpPr txBox="1"/>
          <p:nvPr/>
        </p:nvSpPr>
        <p:spPr>
          <a:xfrm>
            <a:off x="7376338" y="1843992"/>
            <a:ext cx="433067" cy="300852"/>
          </a:xfrm>
          <a:prstGeom prst="rect">
            <a:avLst/>
          </a:prstGeom>
          <a:noFill/>
        </p:spPr>
        <p:txBody>
          <a:bodyPr wrap="none" rtlCol="0">
            <a:spAutoFit/>
          </a:bodyPr>
          <a:lstStyle/>
          <a:p>
            <a:r>
              <a:rPr lang="fr-FR" sz="1355" dirty="0"/>
              <a:t>YES</a:t>
            </a:r>
          </a:p>
        </p:txBody>
      </p:sp>
      <p:sp>
        <p:nvSpPr>
          <p:cNvPr id="71" name="TextBox 70">
            <a:extLst>
              <a:ext uri="{FF2B5EF4-FFF2-40B4-BE49-F238E27FC236}">
                <a16:creationId xmlns:a16="http://schemas.microsoft.com/office/drawing/2014/main" id="{42551EF6-A10D-2546-A00C-B677CC2E4802}"/>
              </a:ext>
            </a:extLst>
          </p:cNvPr>
          <p:cNvSpPr txBox="1"/>
          <p:nvPr/>
        </p:nvSpPr>
        <p:spPr>
          <a:xfrm>
            <a:off x="7341352" y="3197582"/>
            <a:ext cx="412292" cy="300852"/>
          </a:xfrm>
          <a:prstGeom prst="rect">
            <a:avLst/>
          </a:prstGeom>
          <a:noFill/>
        </p:spPr>
        <p:txBody>
          <a:bodyPr wrap="none" rtlCol="0">
            <a:spAutoFit/>
          </a:bodyPr>
          <a:lstStyle/>
          <a:p>
            <a:r>
              <a:rPr lang="fr-FR" sz="1355" dirty="0"/>
              <a:t>NO</a:t>
            </a:r>
          </a:p>
        </p:txBody>
      </p:sp>
      <p:pic>
        <p:nvPicPr>
          <p:cNvPr id="72" name="Picture 71">
            <a:extLst>
              <a:ext uri="{FF2B5EF4-FFF2-40B4-BE49-F238E27FC236}">
                <a16:creationId xmlns:a16="http://schemas.microsoft.com/office/drawing/2014/main" id="{2CCBB785-8D36-644A-AEDC-E1E92A556E0E}"/>
              </a:ext>
            </a:extLst>
          </p:cNvPr>
          <p:cNvPicPr>
            <a:picLocks noChangeAspect="1"/>
          </p:cNvPicPr>
          <p:nvPr/>
        </p:nvPicPr>
        <p:blipFill>
          <a:blip r:embed="rId5"/>
          <a:stretch>
            <a:fillRect/>
          </a:stretch>
        </p:blipFill>
        <p:spPr>
          <a:xfrm>
            <a:off x="116173" y="523314"/>
            <a:ext cx="1407765" cy="877375"/>
          </a:xfrm>
          <a:prstGeom prst="rect">
            <a:avLst/>
          </a:prstGeom>
        </p:spPr>
      </p:pic>
      <p:pic>
        <p:nvPicPr>
          <p:cNvPr id="73" name="Picture 72">
            <a:extLst>
              <a:ext uri="{FF2B5EF4-FFF2-40B4-BE49-F238E27FC236}">
                <a16:creationId xmlns:a16="http://schemas.microsoft.com/office/drawing/2014/main" id="{E2CC65F0-EA7B-7E46-8385-71479C21894D}"/>
              </a:ext>
            </a:extLst>
          </p:cNvPr>
          <p:cNvPicPr>
            <a:picLocks noChangeAspect="1"/>
          </p:cNvPicPr>
          <p:nvPr/>
        </p:nvPicPr>
        <p:blipFill>
          <a:blip r:embed="rId6"/>
          <a:stretch>
            <a:fillRect/>
          </a:stretch>
        </p:blipFill>
        <p:spPr>
          <a:xfrm>
            <a:off x="119873" y="1830575"/>
            <a:ext cx="1414661" cy="946805"/>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F6E8DD2-4436-DE47-84F9-198A52B73D9E}"/>
                  </a:ext>
                </a:extLst>
              </p:cNvPr>
              <p:cNvSpPr txBox="1"/>
              <p:nvPr/>
            </p:nvSpPr>
            <p:spPr>
              <a:xfrm>
                <a:off x="4399373" y="4150780"/>
                <a:ext cx="317459"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355" i="1">
                          <a:latin typeface="Cambria Math" panose="02040503050406030204" pitchFamily="18" charset="0"/>
                          <a:ea typeface="Cambria Math" panose="02040503050406030204" pitchFamily="18" charset="0"/>
                        </a:rPr>
                        <m:t>𝜆</m:t>
                      </m:r>
                    </m:oMath>
                  </m:oMathPara>
                </a14:m>
                <a:endParaRPr lang="fr-FR" sz="1355" dirty="0"/>
              </a:p>
            </p:txBody>
          </p:sp>
        </mc:Choice>
        <mc:Fallback xmlns="">
          <p:sp>
            <p:nvSpPr>
              <p:cNvPr id="45" name="TextBox 44">
                <a:extLst>
                  <a:ext uri="{FF2B5EF4-FFF2-40B4-BE49-F238E27FC236}">
                    <a16:creationId xmlns:a16="http://schemas.microsoft.com/office/drawing/2014/main" id="{9F6E8DD2-4436-DE47-84F9-198A52B73D9E}"/>
                  </a:ext>
                </a:extLst>
              </p:cNvPr>
              <p:cNvSpPr txBox="1">
                <a:spLocks noRot="1" noChangeAspect="1" noMove="1" noResize="1" noEditPoints="1" noAdjustHandles="1" noChangeArrowheads="1" noChangeShapeType="1" noTextEdit="1"/>
              </p:cNvSpPr>
              <p:nvPr/>
            </p:nvSpPr>
            <p:spPr>
              <a:xfrm>
                <a:off x="4399373" y="4150780"/>
                <a:ext cx="317459" cy="300852"/>
              </a:xfrm>
              <a:prstGeom prst="rect">
                <a:avLst/>
              </a:prstGeom>
              <a:blipFill>
                <a:blip r:embed="rId7"/>
                <a:stretch>
                  <a:fillRect/>
                </a:stretch>
              </a:blipFill>
            </p:spPr>
            <p:txBody>
              <a:bodyPr/>
              <a:lstStyle/>
              <a:p>
                <a:r>
                  <a:rPr lang="fr-FR">
                    <a:noFill/>
                  </a:rPr>
                  <a:t> </a:t>
                </a:r>
              </a:p>
            </p:txBody>
          </p:sp>
        </mc:Fallback>
      </mc:AlternateContent>
      <p:sp>
        <p:nvSpPr>
          <p:cNvPr id="48" name="Rectangle 47">
            <a:extLst>
              <a:ext uri="{FF2B5EF4-FFF2-40B4-BE49-F238E27FC236}">
                <a16:creationId xmlns:a16="http://schemas.microsoft.com/office/drawing/2014/main" id="{E26CD49E-463A-CC43-87F0-DD7D2C4055AD}"/>
              </a:ext>
            </a:extLst>
          </p:cNvPr>
          <p:cNvSpPr/>
          <p:nvPr/>
        </p:nvSpPr>
        <p:spPr>
          <a:xfrm>
            <a:off x="3294348" y="3772914"/>
            <a:ext cx="1375299" cy="803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50" name="TextBox 49">
            <a:extLst>
              <a:ext uri="{FF2B5EF4-FFF2-40B4-BE49-F238E27FC236}">
                <a16:creationId xmlns:a16="http://schemas.microsoft.com/office/drawing/2014/main" id="{4B9DBE9A-750A-D74B-A74D-00C674BDD802}"/>
              </a:ext>
            </a:extLst>
          </p:cNvPr>
          <p:cNvSpPr txBox="1"/>
          <p:nvPr/>
        </p:nvSpPr>
        <p:spPr>
          <a:xfrm>
            <a:off x="3295400" y="3772913"/>
            <a:ext cx="1433726" cy="300852"/>
          </a:xfrm>
          <a:prstGeom prst="rect">
            <a:avLst/>
          </a:prstGeom>
          <a:noFill/>
        </p:spPr>
        <p:txBody>
          <a:bodyPr wrap="none" rtlCol="0">
            <a:spAutoFit/>
          </a:bodyPr>
          <a:lstStyle/>
          <a:p>
            <a:r>
              <a:rPr lang="en-US" sz="1355" dirty="0"/>
              <a:t>“Pleasure center”</a:t>
            </a:r>
            <a:endParaRPr lang="fr-FR" sz="1355" dirty="0"/>
          </a:p>
        </p:txBody>
      </p:sp>
      <p:cxnSp>
        <p:nvCxnSpPr>
          <p:cNvPr id="52" name="Straight Arrow Connector 51">
            <a:extLst>
              <a:ext uri="{FF2B5EF4-FFF2-40B4-BE49-F238E27FC236}">
                <a16:creationId xmlns:a16="http://schemas.microsoft.com/office/drawing/2014/main" id="{4561F89D-1621-9642-B8CD-AB2002A795B0}"/>
              </a:ext>
            </a:extLst>
          </p:cNvPr>
          <p:cNvCxnSpPr>
            <a:cxnSpLocks/>
            <a:stCxn id="54" idx="6"/>
            <a:endCxn id="45" idx="1"/>
          </p:cNvCxnSpPr>
          <p:nvPr/>
        </p:nvCxnSpPr>
        <p:spPr>
          <a:xfrm>
            <a:off x="3137852" y="4289756"/>
            <a:ext cx="1261521" cy="11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E43B1A1-800C-264C-8C2A-F98B21AA2412}"/>
              </a:ext>
            </a:extLst>
          </p:cNvPr>
          <p:cNvSpPr/>
          <p:nvPr/>
        </p:nvSpPr>
        <p:spPr>
          <a:xfrm>
            <a:off x="2654491" y="4063624"/>
            <a:ext cx="483361" cy="4522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01BEC91-1E74-9D46-A729-3FDFA59CA8BA}"/>
                  </a:ext>
                </a:extLst>
              </p:cNvPr>
              <p:cNvSpPr txBox="1"/>
              <p:nvPr/>
            </p:nvSpPr>
            <p:spPr>
              <a:xfrm>
                <a:off x="5746852" y="3461198"/>
                <a:ext cx="998094"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355" i="1">
                          <a:latin typeface="Cambria Math" panose="02040503050406030204" pitchFamily="18" charset="0"/>
                          <a:ea typeface="Cambria Math" panose="02040503050406030204" pitchFamily="18" charset="0"/>
                        </a:rPr>
                        <m:t>𝜆</m:t>
                      </m:r>
                      <m:r>
                        <a:rPr lang="en-US" sz="1355" i="1">
                          <a:latin typeface="Cambria Math" panose="02040503050406030204" pitchFamily="18" charset="0"/>
                          <a:ea typeface="Cambria Math" panose="02040503050406030204" pitchFamily="18" charset="0"/>
                        </a:rPr>
                        <m:t> −</m:t>
                      </m:r>
                      <m:r>
                        <a:rPr lang="en-US" sz="1355" i="1">
                          <a:latin typeface="Cambria Math" panose="02040503050406030204" pitchFamily="18" charset="0"/>
                          <a:ea typeface="Cambria Math" panose="02040503050406030204" pitchFamily="18" charset="0"/>
                        </a:rPr>
                        <m:t>𝑉</m:t>
                      </m:r>
                      <m:r>
                        <a:rPr lang="en-US" sz="1355" i="1">
                          <a:latin typeface="Cambria Math" panose="02040503050406030204" pitchFamily="18" charset="0"/>
                          <a:ea typeface="Cambria Math" panose="02040503050406030204" pitchFamily="18" charset="0"/>
                        </a:rPr>
                        <m:t>(</m:t>
                      </m:r>
                      <m:r>
                        <a:rPr lang="en-US" sz="1355" i="1">
                          <a:latin typeface="Cambria Math" panose="02040503050406030204" pitchFamily="18" charset="0"/>
                          <a:ea typeface="Cambria Math" panose="02040503050406030204" pitchFamily="18" charset="0"/>
                        </a:rPr>
                        <m:t>𝑠</m:t>
                      </m:r>
                      <m:r>
                        <a:rPr lang="en-US" sz="1355" i="1">
                          <a:latin typeface="Cambria Math" panose="02040503050406030204" pitchFamily="18" charset="0"/>
                          <a:ea typeface="Cambria Math" panose="02040503050406030204" pitchFamily="18" charset="0"/>
                        </a:rPr>
                        <m:t>1)</m:t>
                      </m:r>
                    </m:oMath>
                  </m:oMathPara>
                </a14:m>
                <a:endParaRPr lang="fr-FR" sz="1355" dirty="0"/>
              </a:p>
            </p:txBody>
          </p:sp>
        </mc:Choice>
        <mc:Fallback xmlns="">
          <p:sp>
            <p:nvSpPr>
              <p:cNvPr id="56" name="TextBox 55">
                <a:extLst>
                  <a:ext uri="{FF2B5EF4-FFF2-40B4-BE49-F238E27FC236}">
                    <a16:creationId xmlns:a16="http://schemas.microsoft.com/office/drawing/2014/main" id="{401BEC91-1E74-9D46-A729-3FDFA59CA8BA}"/>
                  </a:ext>
                </a:extLst>
              </p:cNvPr>
              <p:cNvSpPr txBox="1">
                <a:spLocks noRot="1" noChangeAspect="1" noMove="1" noResize="1" noEditPoints="1" noAdjustHandles="1" noChangeArrowheads="1" noChangeShapeType="1" noTextEdit="1"/>
              </p:cNvSpPr>
              <p:nvPr/>
            </p:nvSpPr>
            <p:spPr>
              <a:xfrm>
                <a:off x="5746852" y="3461198"/>
                <a:ext cx="998094" cy="300852"/>
              </a:xfrm>
              <a:prstGeom prst="rect">
                <a:avLst/>
              </a:prstGeom>
              <a:blipFill>
                <a:blip r:embed="rId8"/>
                <a:stretch>
                  <a:fillRect b="-12500"/>
                </a:stretch>
              </a:blipFill>
            </p:spPr>
            <p:txBody>
              <a:bodyPr/>
              <a:lstStyle/>
              <a:p>
                <a:r>
                  <a:rPr lang="fr-FR">
                    <a:noFill/>
                  </a:rPr>
                  <a:t> </a:t>
                </a:r>
              </a:p>
            </p:txBody>
          </p:sp>
        </mc:Fallback>
      </mc:AlternateContent>
      <p:sp>
        <p:nvSpPr>
          <p:cNvPr id="58" name="Rectangle 57">
            <a:extLst>
              <a:ext uri="{FF2B5EF4-FFF2-40B4-BE49-F238E27FC236}">
                <a16:creationId xmlns:a16="http://schemas.microsoft.com/office/drawing/2014/main" id="{6B3532B5-E38C-D04E-A502-2C3BFA908627}"/>
              </a:ext>
            </a:extLst>
          </p:cNvPr>
          <p:cNvSpPr/>
          <p:nvPr/>
        </p:nvSpPr>
        <p:spPr>
          <a:xfrm>
            <a:off x="5636428" y="2832541"/>
            <a:ext cx="1379999" cy="10551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60" name="TextBox 59">
            <a:extLst>
              <a:ext uri="{FF2B5EF4-FFF2-40B4-BE49-F238E27FC236}">
                <a16:creationId xmlns:a16="http://schemas.microsoft.com/office/drawing/2014/main" id="{30E04C26-9D23-694E-88CD-A2983E93A7CD}"/>
              </a:ext>
            </a:extLst>
          </p:cNvPr>
          <p:cNvSpPr txBox="1"/>
          <p:nvPr/>
        </p:nvSpPr>
        <p:spPr>
          <a:xfrm>
            <a:off x="5662710" y="2963973"/>
            <a:ext cx="1303242" cy="300852"/>
          </a:xfrm>
          <a:prstGeom prst="rect">
            <a:avLst/>
          </a:prstGeom>
          <a:noFill/>
        </p:spPr>
        <p:txBody>
          <a:bodyPr wrap="none" rtlCol="0">
            <a:spAutoFit/>
          </a:bodyPr>
          <a:lstStyle/>
          <a:p>
            <a:r>
              <a:rPr lang="en-US" sz="1355" dirty="0"/>
              <a:t>Prediction error</a:t>
            </a:r>
            <a:endParaRPr lang="fr-FR" sz="1355" dirty="0"/>
          </a:p>
        </p:txBody>
      </p:sp>
      <p:cxnSp>
        <p:nvCxnSpPr>
          <p:cNvPr id="20" name="Straight Arrow Connector 19">
            <a:extLst>
              <a:ext uri="{FF2B5EF4-FFF2-40B4-BE49-F238E27FC236}">
                <a16:creationId xmlns:a16="http://schemas.microsoft.com/office/drawing/2014/main" id="{A042FE45-9265-054A-A5D7-4FDA1B665BD5}"/>
              </a:ext>
            </a:extLst>
          </p:cNvPr>
          <p:cNvCxnSpPr>
            <a:cxnSpLocks/>
            <a:stCxn id="48" idx="3"/>
          </p:cNvCxnSpPr>
          <p:nvPr/>
        </p:nvCxnSpPr>
        <p:spPr>
          <a:xfrm flipV="1">
            <a:off x="4669647" y="3746027"/>
            <a:ext cx="993064" cy="42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08EB92-CDD8-0045-9BF3-9EF43EABED05}"/>
              </a:ext>
            </a:extLst>
          </p:cNvPr>
          <p:cNvCxnSpPr>
            <a:cxnSpLocks/>
            <a:stCxn id="24" idx="2"/>
          </p:cNvCxnSpPr>
          <p:nvPr/>
        </p:nvCxnSpPr>
        <p:spPr>
          <a:xfrm>
            <a:off x="3118479" y="2616023"/>
            <a:ext cx="2517947" cy="1160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062D7601-F29D-6C4B-A022-83F1D01EA849}"/>
              </a:ext>
            </a:extLst>
          </p:cNvPr>
          <p:cNvCxnSpPr>
            <a:stCxn id="58" idx="1"/>
          </p:cNvCxnSpPr>
          <p:nvPr/>
        </p:nvCxnSpPr>
        <p:spPr>
          <a:xfrm rot="10800000">
            <a:off x="3644579" y="2350614"/>
            <a:ext cx="1991848" cy="100950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88EB497-DD6B-5348-BD68-65EE04F7CB9B}"/>
              </a:ext>
            </a:extLst>
          </p:cNvPr>
          <p:cNvSpPr txBox="1"/>
          <p:nvPr/>
        </p:nvSpPr>
        <p:spPr>
          <a:xfrm>
            <a:off x="3962879" y="2716393"/>
            <a:ext cx="1237839" cy="300852"/>
          </a:xfrm>
          <a:prstGeom prst="rect">
            <a:avLst/>
          </a:prstGeom>
          <a:noFill/>
        </p:spPr>
        <p:txBody>
          <a:bodyPr wrap="none" rtlCol="0">
            <a:spAutoFit/>
          </a:bodyPr>
          <a:lstStyle/>
          <a:p>
            <a:r>
              <a:rPr lang="fr-FR" sz="1355" dirty="0"/>
              <a:t>Learning signal</a:t>
            </a:r>
          </a:p>
        </p:txBody>
      </p:sp>
      <p:cxnSp>
        <p:nvCxnSpPr>
          <p:cNvPr id="65" name="Straight Arrow Connector 64">
            <a:extLst>
              <a:ext uri="{FF2B5EF4-FFF2-40B4-BE49-F238E27FC236}">
                <a16:creationId xmlns:a16="http://schemas.microsoft.com/office/drawing/2014/main" id="{9954AD97-84F0-D641-9E6A-C7DA58E7BA2B}"/>
              </a:ext>
            </a:extLst>
          </p:cNvPr>
          <p:cNvCxnSpPr>
            <a:stCxn id="8" idx="3"/>
          </p:cNvCxnSpPr>
          <p:nvPr/>
        </p:nvCxnSpPr>
        <p:spPr>
          <a:xfrm flipV="1">
            <a:off x="9129630" y="2148071"/>
            <a:ext cx="596035" cy="11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C710271-1EB5-9F43-B18B-D08DBB702264}"/>
              </a:ext>
            </a:extLst>
          </p:cNvPr>
          <p:cNvCxnSpPr/>
          <p:nvPr/>
        </p:nvCxnSpPr>
        <p:spPr>
          <a:xfrm>
            <a:off x="9054604" y="3950407"/>
            <a:ext cx="6404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910874C-5726-264B-BBA3-0DC1C9CB5CA2}"/>
              </a:ext>
            </a:extLst>
          </p:cNvPr>
          <p:cNvSpPr txBox="1"/>
          <p:nvPr/>
        </p:nvSpPr>
        <p:spPr>
          <a:xfrm>
            <a:off x="9798485" y="1988977"/>
            <a:ext cx="2183611" cy="300852"/>
          </a:xfrm>
          <a:prstGeom prst="rect">
            <a:avLst/>
          </a:prstGeom>
          <a:noFill/>
        </p:spPr>
        <p:txBody>
          <a:bodyPr wrap="none" rtlCol="0">
            <a:spAutoFit/>
          </a:bodyPr>
          <a:lstStyle/>
          <a:p>
            <a:r>
              <a:rPr lang="fr-FR" sz="1355" dirty="0" err="1"/>
              <a:t>Consequence</a:t>
            </a:r>
            <a:r>
              <a:rPr lang="fr-FR" sz="1355" dirty="0"/>
              <a:t> of </a:t>
            </a:r>
            <a:r>
              <a:rPr lang="fr-FR" sz="1355" dirty="0" err="1"/>
              <a:t>choosing</a:t>
            </a:r>
            <a:r>
              <a:rPr lang="fr-FR" sz="1355" dirty="0"/>
              <a:t> s1</a:t>
            </a:r>
          </a:p>
        </p:txBody>
      </p:sp>
      <p:sp>
        <p:nvSpPr>
          <p:cNvPr id="76" name="TextBox 75">
            <a:extLst>
              <a:ext uri="{FF2B5EF4-FFF2-40B4-BE49-F238E27FC236}">
                <a16:creationId xmlns:a16="http://schemas.microsoft.com/office/drawing/2014/main" id="{648A72C2-37E7-734E-91DB-C972629802A3}"/>
              </a:ext>
            </a:extLst>
          </p:cNvPr>
          <p:cNvSpPr txBox="1"/>
          <p:nvPr/>
        </p:nvSpPr>
        <p:spPr>
          <a:xfrm>
            <a:off x="9753247" y="3785675"/>
            <a:ext cx="2183611" cy="300852"/>
          </a:xfrm>
          <a:prstGeom prst="rect">
            <a:avLst/>
          </a:prstGeom>
          <a:noFill/>
        </p:spPr>
        <p:txBody>
          <a:bodyPr wrap="none" rtlCol="0">
            <a:spAutoFit/>
          </a:bodyPr>
          <a:lstStyle/>
          <a:p>
            <a:r>
              <a:rPr lang="fr-FR" sz="1355" dirty="0" err="1"/>
              <a:t>Consequence</a:t>
            </a:r>
            <a:r>
              <a:rPr lang="fr-FR" sz="1355" dirty="0"/>
              <a:t> of </a:t>
            </a:r>
            <a:r>
              <a:rPr lang="fr-FR" sz="1355" dirty="0" err="1"/>
              <a:t>choosing</a:t>
            </a:r>
            <a:r>
              <a:rPr lang="fr-FR" sz="1355" dirty="0"/>
              <a:t> s2</a:t>
            </a:r>
          </a:p>
        </p:txBody>
      </p:sp>
      <p:cxnSp>
        <p:nvCxnSpPr>
          <p:cNvPr id="81" name="Straight Connector 80">
            <a:extLst>
              <a:ext uri="{FF2B5EF4-FFF2-40B4-BE49-F238E27FC236}">
                <a16:creationId xmlns:a16="http://schemas.microsoft.com/office/drawing/2014/main" id="{2177A512-0E3E-344D-813D-14FF2B44DF49}"/>
              </a:ext>
            </a:extLst>
          </p:cNvPr>
          <p:cNvCxnSpPr>
            <a:stCxn id="75" idx="2"/>
          </p:cNvCxnSpPr>
          <p:nvPr/>
        </p:nvCxnSpPr>
        <p:spPr>
          <a:xfrm flipH="1">
            <a:off x="10869264" y="2289829"/>
            <a:ext cx="21027" cy="3065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64E7B93-5951-EF43-865C-2981D6793C70}"/>
              </a:ext>
            </a:extLst>
          </p:cNvPr>
          <p:cNvCxnSpPr>
            <a:cxnSpLocks/>
          </p:cNvCxnSpPr>
          <p:nvPr/>
        </p:nvCxnSpPr>
        <p:spPr>
          <a:xfrm>
            <a:off x="10241322" y="4089382"/>
            <a:ext cx="0" cy="1286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8CCE913-C149-024C-B098-2A4E004791B7}"/>
              </a:ext>
            </a:extLst>
          </p:cNvPr>
          <p:cNvCxnSpPr>
            <a:cxnSpLocks/>
          </p:cNvCxnSpPr>
          <p:nvPr/>
        </p:nvCxnSpPr>
        <p:spPr>
          <a:xfrm flipV="1">
            <a:off x="2881593" y="4525817"/>
            <a:ext cx="0" cy="86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22885F-F613-CD48-8BEE-B4D89C1DDF35}"/>
              </a:ext>
            </a:extLst>
          </p:cNvPr>
          <p:cNvCxnSpPr>
            <a:cxnSpLocks/>
          </p:cNvCxnSpPr>
          <p:nvPr/>
        </p:nvCxnSpPr>
        <p:spPr>
          <a:xfrm flipH="1">
            <a:off x="2881593" y="5355152"/>
            <a:ext cx="7987672" cy="40479"/>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0E77247-01D7-664A-8192-912C12937BB4}"/>
              </a:ext>
            </a:extLst>
          </p:cNvPr>
          <p:cNvGrpSpPr/>
          <p:nvPr/>
        </p:nvGrpSpPr>
        <p:grpSpPr>
          <a:xfrm>
            <a:off x="159363" y="3498434"/>
            <a:ext cx="2485150" cy="1808981"/>
            <a:chOff x="633329" y="5110525"/>
            <a:chExt cx="2485150" cy="1808981"/>
          </a:xfrm>
        </p:grpSpPr>
        <p:sp>
          <p:nvSpPr>
            <p:cNvPr id="43" name="TextBox 42">
              <a:extLst>
                <a:ext uri="{FF2B5EF4-FFF2-40B4-BE49-F238E27FC236}">
                  <a16:creationId xmlns:a16="http://schemas.microsoft.com/office/drawing/2014/main" id="{620B7E37-C0E8-A048-BC3F-4E0B5B4EFD97}"/>
                </a:ext>
              </a:extLst>
            </p:cNvPr>
            <p:cNvSpPr txBox="1"/>
            <p:nvPr/>
          </p:nvSpPr>
          <p:spPr>
            <a:xfrm>
              <a:off x="820056" y="5110525"/>
              <a:ext cx="536557" cy="300852"/>
            </a:xfrm>
            <a:prstGeom prst="rect">
              <a:avLst/>
            </a:prstGeom>
            <a:noFill/>
          </p:spPr>
          <p:txBody>
            <a:bodyPr wrap="none" rtlCol="0">
              <a:spAutoFit/>
            </a:bodyPr>
            <a:lstStyle/>
            <a:p>
              <a:r>
                <a:rPr lang="fr-FR" sz="1355" dirty="0"/>
                <a:t>Food</a:t>
              </a:r>
            </a:p>
          </p:txBody>
        </p:sp>
        <p:sp>
          <p:nvSpPr>
            <p:cNvPr id="55" name="TextBox 54">
              <a:extLst>
                <a:ext uri="{FF2B5EF4-FFF2-40B4-BE49-F238E27FC236}">
                  <a16:creationId xmlns:a16="http://schemas.microsoft.com/office/drawing/2014/main" id="{649FFEE5-6D2F-244D-84D3-237D2803A6D2}"/>
                </a:ext>
              </a:extLst>
            </p:cNvPr>
            <p:cNvSpPr txBox="1"/>
            <p:nvPr/>
          </p:nvSpPr>
          <p:spPr>
            <a:xfrm>
              <a:off x="876875" y="6122985"/>
              <a:ext cx="424090" cy="300852"/>
            </a:xfrm>
            <a:prstGeom prst="rect">
              <a:avLst/>
            </a:prstGeom>
            <a:noFill/>
          </p:spPr>
          <p:txBody>
            <a:bodyPr wrap="none" rtlCol="0">
              <a:spAutoFit/>
            </a:bodyPr>
            <a:lstStyle/>
            <a:p>
              <a:r>
                <a:rPr lang="fr-FR" sz="1355" dirty="0" err="1"/>
                <a:t>Sex</a:t>
              </a:r>
              <a:endParaRPr lang="fr-FR" sz="1355" dirty="0"/>
            </a:p>
          </p:txBody>
        </p:sp>
        <p:sp>
          <p:nvSpPr>
            <p:cNvPr id="59" name="TextBox 58">
              <a:extLst>
                <a:ext uri="{FF2B5EF4-FFF2-40B4-BE49-F238E27FC236}">
                  <a16:creationId xmlns:a16="http://schemas.microsoft.com/office/drawing/2014/main" id="{DF8E707A-7EA8-D649-8305-7BA6D098B6F3}"/>
                </a:ext>
              </a:extLst>
            </p:cNvPr>
            <p:cNvSpPr txBox="1"/>
            <p:nvPr/>
          </p:nvSpPr>
          <p:spPr>
            <a:xfrm>
              <a:off x="750574" y="5627315"/>
              <a:ext cx="617605" cy="300852"/>
            </a:xfrm>
            <a:prstGeom prst="rect">
              <a:avLst/>
            </a:prstGeom>
            <a:noFill/>
          </p:spPr>
          <p:txBody>
            <a:bodyPr wrap="none" rtlCol="0">
              <a:spAutoFit/>
            </a:bodyPr>
            <a:lstStyle/>
            <a:p>
              <a:r>
                <a:rPr lang="fr-FR" sz="1355" dirty="0"/>
                <a:t>Water</a:t>
              </a:r>
            </a:p>
          </p:txBody>
        </p:sp>
        <p:sp>
          <p:nvSpPr>
            <p:cNvPr id="62" name="TextBox 61">
              <a:extLst>
                <a:ext uri="{FF2B5EF4-FFF2-40B4-BE49-F238E27FC236}">
                  <a16:creationId xmlns:a16="http://schemas.microsoft.com/office/drawing/2014/main" id="{EFD0BF20-6E91-2F4F-A009-4C5378A4CE71}"/>
                </a:ext>
              </a:extLst>
            </p:cNvPr>
            <p:cNvSpPr txBox="1"/>
            <p:nvPr/>
          </p:nvSpPr>
          <p:spPr>
            <a:xfrm>
              <a:off x="633329" y="6618654"/>
              <a:ext cx="686406" cy="300852"/>
            </a:xfrm>
            <a:prstGeom prst="rect">
              <a:avLst/>
            </a:prstGeom>
            <a:noFill/>
          </p:spPr>
          <p:txBody>
            <a:bodyPr wrap="none" rtlCol="0">
              <a:spAutoFit/>
            </a:bodyPr>
            <a:lstStyle/>
            <a:p>
              <a:r>
                <a:rPr lang="fr-FR" sz="1355" dirty="0"/>
                <a:t>Music?</a:t>
              </a:r>
            </a:p>
          </p:txBody>
        </p:sp>
        <p:cxnSp>
          <p:nvCxnSpPr>
            <p:cNvPr id="63" name="Straight Arrow Connector 62">
              <a:extLst>
                <a:ext uri="{FF2B5EF4-FFF2-40B4-BE49-F238E27FC236}">
                  <a16:creationId xmlns:a16="http://schemas.microsoft.com/office/drawing/2014/main" id="{2DBE133D-89D6-474A-8D70-D338C5914DE9}"/>
                </a:ext>
              </a:extLst>
            </p:cNvPr>
            <p:cNvCxnSpPr>
              <a:stCxn id="43" idx="3"/>
            </p:cNvCxnSpPr>
            <p:nvPr/>
          </p:nvCxnSpPr>
          <p:spPr>
            <a:xfrm>
              <a:off x="1356613" y="5260951"/>
              <a:ext cx="1761866" cy="635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ECAEDA-0ACE-CD45-BAF7-56A09B594645}"/>
                </a:ext>
              </a:extLst>
            </p:cNvPr>
            <p:cNvCxnSpPr>
              <a:stCxn id="59" idx="3"/>
            </p:cNvCxnSpPr>
            <p:nvPr/>
          </p:nvCxnSpPr>
          <p:spPr>
            <a:xfrm>
              <a:off x="1368179" y="5777741"/>
              <a:ext cx="1750300" cy="119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04E7991-8E7A-3146-9BD3-DD8F7953B50A}"/>
                </a:ext>
              </a:extLst>
            </p:cNvPr>
            <p:cNvCxnSpPr>
              <a:stCxn id="55" idx="3"/>
            </p:cNvCxnSpPr>
            <p:nvPr/>
          </p:nvCxnSpPr>
          <p:spPr>
            <a:xfrm flipV="1">
              <a:off x="1300965" y="5896854"/>
              <a:ext cx="1817514" cy="376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CBF4497-AE5E-5B43-BED5-2ABE99FCBE0E}"/>
                </a:ext>
              </a:extLst>
            </p:cNvPr>
            <p:cNvCxnSpPr>
              <a:stCxn id="62" idx="3"/>
            </p:cNvCxnSpPr>
            <p:nvPr/>
          </p:nvCxnSpPr>
          <p:spPr>
            <a:xfrm flipV="1">
              <a:off x="1319735" y="5896854"/>
              <a:ext cx="1798744" cy="87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5294FD8F-91A5-7047-8F83-019AC0780E54}"/>
              </a:ext>
            </a:extLst>
          </p:cNvPr>
          <p:cNvSpPr txBox="1"/>
          <p:nvPr/>
        </p:nvSpPr>
        <p:spPr>
          <a:xfrm>
            <a:off x="5676175" y="3858891"/>
            <a:ext cx="1276311" cy="261610"/>
          </a:xfrm>
          <a:prstGeom prst="rect">
            <a:avLst/>
          </a:prstGeom>
          <a:noFill/>
        </p:spPr>
        <p:txBody>
          <a:bodyPr wrap="none" rtlCol="0">
            <a:spAutoFit/>
          </a:bodyPr>
          <a:lstStyle/>
          <a:p>
            <a:r>
              <a:rPr lang="fr-FR" sz="1100" dirty="0"/>
              <a:t>Dopamine </a:t>
            </a:r>
            <a:r>
              <a:rPr lang="fr-FR" sz="1100" dirty="0" err="1"/>
              <a:t>neurons</a:t>
            </a:r>
            <a:endParaRPr lang="fr-FR" sz="1100" dirty="0"/>
          </a:p>
        </p:txBody>
      </p:sp>
      <p:sp>
        <p:nvSpPr>
          <p:cNvPr id="68" name="TextBox 67">
            <a:extLst>
              <a:ext uri="{FF2B5EF4-FFF2-40B4-BE49-F238E27FC236}">
                <a16:creationId xmlns:a16="http://schemas.microsoft.com/office/drawing/2014/main" id="{0F714F52-2F7E-0A48-9AC9-FF3A8C77DCAD}"/>
              </a:ext>
            </a:extLst>
          </p:cNvPr>
          <p:cNvSpPr txBox="1"/>
          <p:nvPr/>
        </p:nvSpPr>
        <p:spPr>
          <a:xfrm>
            <a:off x="3404183" y="4329852"/>
            <a:ext cx="793807" cy="261610"/>
          </a:xfrm>
          <a:prstGeom prst="rect">
            <a:avLst/>
          </a:prstGeom>
          <a:noFill/>
        </p:spPr>
        <p:txBody>
          <a:bodyPr wrap="none" rtlCol="0">
            <a:spAutoFit/>
          </a:bodyPr>
          <a:lstStyle/>
          <a:p>
            <a:r>
              <a:rPr lang="fr-FR" sz="1100" dirty="0"/>
              <a:t>Hot spots?</a:t>
            </a:r>
          </a:p>
        </p:txBody>
      </p:sp>
      <p:sp>
        <p:nvSpPr>
          <p:cNvPr id="69" name="TextBox 68">
            <a:extLst>
              <a:ext uri="{FF2B5EF4-FFF2-40B4-BE49-F238E27FC236}">
                <a16:creationId xmlns:a16="http://schemas.microsoft.com/office/drawing/2014/main" id="{EAFBE664-DCB8-514D-A7C2-D0FD6946DEFA}"/>
              </a:ext>
            </a:extLst>
          </p:cNvPr>
          <p:cNvSpPr txBox="1"/>
          <p:nvPr/>
        </p:nvSpPr>
        <p:spPr>
          <a:xfrm>
            <a:off x="3619775" y="1542299"/>
            <a:ext cx="1156086" cy="430887"/>
          </a:xfrm>
          <a:prstGeom prst="rect">
            <a:avLst/>
          </a:prstGeom>
          <a:noFill/>
        </p:spPr>
        <p:txBody>
          <a:bodyPr wrap="none" rtlCol="0">
            <a:spAutoFit/>
          </a:bodyPr>
          <a:lstStyle/>
          <a:p>
            <a:r>
              <a:rPr lang="fr-FR" sz="1100" dirty="0" err="1"/>
              <a:t>Prefrontal</a:t>
            </a:r>
            <a:r>
              <a:rPr lang="fr-FR" sz="1100" dirty="0"/>
              <a:t> cortex</a:t>
            </a:r>
          </a:p>
          <a:p>
            <a:r>
              <a:rPr lang="fr-FR" sz="1100" dirty="0"/>
              <a:t>Striatum</a:t>
            </a:r>
          </a:p>
        </p:txBody>
      </p:sp>
      <p:sp>
        <p:nvSpPr>
          <p:cNvPr id="77" name="TextBox 76">
            <a:extLst>
              <a:ext uri="{FF2B5EF4-FFF2-40B4-BE49-F238E27FC236}">
                <a16:creationId xmlns:a16="http://schemas.microsoft.com/office/drawing/2014/main" id="{DFA50F05-6D45-1846-A215-5627A058801A}"/>
              </a:ext>
            </a:extLst>
          </p:cNvPr>
          <p:cNvSpPr txBox="1"/>
          <p:nvPr/>
        </p:nvSpPr>
        <p:spPr>
          <a:xfrm>
            <a:off x="5524928" y="1217151"/>
            <a:ext cx="1037463" cy="261610"/>
          </a:xfrm>
          <a:prstGeom prst="rect">
            <a:avLst/>
          </a:prstGeom>
          <a:noFill/>
        </p:spPr>
        <p:txBody>
          <a:bodyPr wrap="none" rtlCol="0">
            <a:spAutoFit/>
          </a:bodyPr>
          <a:lstStyle/>
          <a:p>
            <a:r>
              <a:rPr lang="fr-FR" sz="1100" dirty="0" err="1"/>
              <a:t>Motor</a:t>
            </a:r>
            <a:r>
              <a:rPr lang="fr-FR" sz="1100" dirty="0"/>
              <a:t> </a:t>
            </a:r>
            <a:r>
              <a:rPr lang="fr-FR" sz="1100" dirty="0" err="1"/>
              <a:t>systems</a:t>
            </a:r>
            <a:endParaRPr lang="fr-FR" sz="1100" dirty="0"/>
          </a:p>
        </p:txBody>
      </p:sp>
      <p:sp>
        <p:nvSpPr>
          <p:cNvPr id="3" name="TextBox 2">
            <a:extLst>
              <a:ext uri="{FF2B5EF4-FFF2-40B4-BE49-F238E27FC236}">
                <a16:creationId xmlns:a16="http://schemas.microsoft.com/office/drawing/2014/main" id="{0E2B4EE0-65A2-484D-9BB5-7DCED87B7C1B}"/>
              </a:ext>
            </a:extLst>
          </p:cNvPr>
          <p:cNvSpPr txBox="1"/>
          <p:nvPr/>
        </p:nvSpPr>
        <p:spPr>
          <a:xfrm>
            <a:off x="894213" y="6056416"/>
            <a:ext cx="2845779" cy="369332"/>
          </a:xfrm>
          <a:prstGeom prst="rect">
            <a:avLst/>
          </a:prstGeom>
          <a:noFill/>
        </p:spPr>
        <p:txBody>
          <a:bodyPr wrap="none" rtlCol="0">
            <a:spAutoFit/>
          </a:bodyPr>
          <a:lstStyle/>
          <a:p>
            <a:r>
              <a:rPr lang="fr-FR" dirty="0"/>
              <a:t>« </a:t>
            </a:r>
            <a:r>
              <a:rPr lang="fr-FR" dirty="0" err="1"/>
              <a:t>Internal</a:t>
            </a:r>
            <a:r>
              <a:rPr lang="fr-FR" dirty="0"/>
              <a:t> </a:t>
            </a:r>
            <a:r>
              <a:rPr lang="fr-FR" dirty="0" err="1"/>
              <a:t>reward</a:t>
            </a:r>
            <a:r>
              <a:rPr lang="fr-FR" dirty="0"/>
              <a:t> </a:t>
            </a:r>
            <a:r>
              <a:rPr lang="fr-FR" dirty="0" err="1"/>
              <a:t>currency</a:t>
            </a:r>
            <a:r>
              <a:rPr lang="fr-FR" dirty="0"/>
              <a:t> »</a:t>
            </a:r>
          </a:p>
        </p:txBody>
      </p:sp>
    </p:spTree>
    <p:extLst>
      <p:ext uri="{BB962C8B-B14F-4D97-AF65-F5344CB8AC3E}">
        <p14:creationId xmlns:p14="http://schemas.microsoft.com/office/powerpoint/2010/main" val="393197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CE50E8-F6DF-D142-8697-E80B0F2763D8}"/>
              </a:ext>
            </a:extLst>
          </p:cNvPr>
          <p:cNvSpPr txBox="1"/>
          <p:nvPr/>
        </p:nvSpPr>
        <p:spPr>
          <a:xfrm>
            <a:off x="1568647" y="807866"/>
            <a:ext cx="340158" cy="300852"/>
          </a:xfrm>
          <a:prstGeom prst="rect">
            <a:avLst/>
          </a:prstGeom>
          <a:noFill/>
        </p:spPr>
        <p:txBody>
          <a:bodyPr wrap="square" rtlCol="0">
            <a:spAutoFit/>
          </a:bodyPr>
          <a:lstStyle/>
          <a:p>
            <a:r>
              <a:rPr lang="fr-FR" sz="1355" dirty="0"/>
              <a:t>s1</a:t>
            </a:r>
          </a:p>
        </p:txBody>
      </p:sp>
      <p:sp>
        <p:nvSpPr>
          <p:cNvPr id="6" name="TextBox 5">
            <a:extLst>
              <a:ext uri="{FF2B5EF4-FFF2-40B4-BE49-F238E27FC236}">
                <a16:creationId xmlns:a16="http://schemas.microsoft.com/office/drawing/2014/main" id="{B0DB8E1E-1A62-1F4A-B301-BCB26833710A}"/>
              </a:ext>
            </a:extLst>
          </p:cNvPr>
          <p:cNvSpPr txBox="1"/>
          <p:nvPr/>
        </p:nvSpPr>
        <p:spPr>
          <a:xfrm>
            <a:off x="1579708" y="2212632"/>
            <a:ext cx="340158" cy="300852"/>
          </a:xfrm>
          <a:prstGeom prst="rect">
            <a:avLst/>
          </a:prstGeom>
          <a:noFill/>
        </p:spPr>
        <p:txBody>
          <a:bodyPr wrap="square" rtlCol="0">
            <a:spAutoFit/>
          </a:bodyPr>
          <a:lstStyle/>
          <a:p>
            <a:r>
              <a:rPr lang="fr-FR" sz="1355" dirty="0"/>
              <a:t>s2</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C5580D-2A91-C14D-A9FC-DBDC4D3302F8}"/>
                  </a:ext>
                </a:extLst>
              </p:cNvPr>
              <p:cNvSpPr txBox="1"/>
              <p:nvPr/>
            </p:nvSpPr>
            <p:spPr>
              <a:xfrm>
                <a:off x="2925332" y="1870122"/>
                <a:ext cx="659861"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5" i="1">
                          <a:latin typeface="Cambria Math" panose="02040503050406030204" pitchFamily="18" charset="0"/>
                        </a:rPr>
                        <m:t>𝑉</m:t>
                      </m:r>
                      <m:r>
                        <a:rPr lang="en-US" sz="1355" i="1">
                          <a:latin typeface="Cambria Math" panose="02040503050406030204" pitchFamily="18" charset="0"/>
                        </a:rPr>
                        <m:t>(</m:t>
                      </m:r>
                      <m:r>
                        <a:rPr lang="en-US" sz="1355" i="1">
                          <a:latin typeface="Cambria Math" panose="02040503050406030204" pitchFamily="18" charset="0"/>
                        </a:rPr>
                        <m:t>𝑠</m:t>
                      </m:r>
                      <m:r>
                        <a:rPr lang="en-US" sz="1355" i="1">
                          <a:latin typeface="Cambria Math" panose="02040503050406030204" pitchFamily="18" charset="0"/>
                        </a:rPr>
                        <m:t>1)</m:t>
                      </m:r>
                    </m:oMath>
                  </m:oMathPara>
                </a14:m>
                <a:endParaRPr lang="fr-FR" sz="1355" dirty="0"/>
              </a:p>
            </p:txBody>
          </p:sp>
        </mc:Choice>
        <mc:Fallback xmlns="">
          <p:sp>
            <p:nvSpPr>
              <p:cNvPr id="11" name="TextBox 10">
                <a:extLst>
                  <a:ext uri="{FF2B5EF4-FFF2-40B4-BE49-F238E27FC236}">
                    <a16:creationId xmlns:a16="http://schemas.microsoft.com/office/drawing/2014/main" id="{EFC5580D-2A91-C14D-A9FC-DBDC4D3302F8}"/>
                  </a:ext>
                </a:extLst>
              </p:cNvPr>
              <p:cNvSpPr txBox="1">
                <a:spLocks noRot="1" noChangeAspect="1" noMove="1" noResize="1" noEditPoints="1" noAdjustHandles="1" noChangeArrowheads="1" noChangeShapeType="1" noTextEdit="1"/>
              </p:cNvSpPr>
              <p:nvPr/>
            </p:nvSpPr>
            <p:spPr>
              <a:xfrm>
                <a:off x="2925332" y="1870122"/>
                <a:ext cx="659861" cy="300852"/>
              </a:xfrm>
              <a:prstGeom prst="rect">
                <a:avLst/>
              </a:prstGeom>
              <a:blipFill>
                <a:blip r:embed="rId2"/>
                <a:stretch>
                  <a:fillRect b="-8000"/>
                </a:stretch>
              </a:blipFill>
            </p:spPr>
            <p:txBody>
              <a:bodyPr/>
              <a:lstStyle/>
              <a:p>
                <a:r>
                  <a:rPr lang="fr-FR">
                    <a:noFill/>
                  </a:rPr>
                  <a:t> </a:t>
                </a:r>
              </a:p>
            </p:txBody>
          </p:sp>
        </mc:Fallback>
      </mc:AlternateContent>
      <p:sp>
        <p:nvSpPr>
          <p:cNvPr id="12" name="Rectangle 11">
            <a:extLst>
              <a:ext uri="{FF2B5EF4-FFF2-40B4-BE49-F238E27FC236}">
                <a16:creationId xmlns:a16="http://schemas.microsoft.com/office/drawing/2014/main" id="{7ED67D17-A9C9-B64F-8C2D-4B47AE9F6FBC}"/>
              </a:ext>
            </a:extLst>
          </p:cNvPr>
          <p:cNvSpPr/>
          <p:nvPr/>
        </p:nvSpPr>
        <p:spPr>
          <a:xfrm>
            <a:off x="2448505" y="1488393"/>
            <a:ext cx="5439678" cy="3227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4C7B08-6F70-5445-9393-92439509A2D5}"/>
                  </a:ext>
                </a:extLst>
              </p:cNvPr>
              <p:cNvSpPr txBox="1"/>
              <p:nvPr/>
            </p:nvSpPr>
            <p:spPr>
              <a:xfrm>
                <a:off x="2931582" y="2211640"/>
                <a:ext cx="659861"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5" i="1">
                          <a:latin typeface="Cambria Math" panose="02040503050406030204" pitchFamily="18" charset="0"/>
                        </a:rPr>
                        <m:t>𝑉</m:t>
                      </m:r>
                      <m:r>
                        <a:rPr lang="en-US" sz="1355" i="1">
                          <a:latin typeface="Cambria Math" panose="02040503050406030204" pitchFamily="18" charset="0"/>
                        </a:rPr>
                        <m:t>(</m:t>
                      </m:r>
                      <m:r>
                        <a:rPr lang="en-US" sz="1355" i="1">
                          <a:latin typeface="Cambria Math" panose="02040503050406030204" pitchFamily="18" charset="0"/>
                        </a:rPr>
                        <m:t>𝑠</m:t>
                      </m:r>
                      <m:r>
                        <a:rPr lang="en-US" sz="1355" i="1">
                          <a:latin typeface="Cambria Math" panose="02040503050406030204" pitchFamily="18" charset="0"/>
                        </a:rPr>
                        <m:t>2)</m:t>
                      </m:r>
                    </m:oMath>
                  </m:oMathPara>
                </a14:m>
                <a:endParaRPr lang="fr-FR" sz="1355" dirty="0"/>
              </a:p>
            </p:txBody>
          </p:sp>
        </mc:Choice>
        <mc:Fallback xmlns="">
          <p:sp>
            <p:nvSpPr>
              <p:cNvPr id="23" name="TextBox 22">
                <a:extLst>
                  <a:ext uri="{FF2B5EF4-FFF2-40B4-BE49-F238E27FC236}">
                    <a16:creationId xmlns:a16="http://schemas.microsoft.com/office/drawing/2014/main" id="{414C7B08-6F70-5445-9393-92439509A2D5}"/>
                  </a:ext>
                </a:extLst>
              </p:cNvPr>
              <p:cNvSpPr txBox="1">
                <a:spLocks noRot="1" noChangeAspect="1" noMove="1" noResize="1" noEditPoints="1" noAdjustHandles="1" noChangeArrowheads="1" noChangeShapeType="1" noTextEdit="1"/>
              </p:cNvSpPr>
              <p:nvPr/>
            </p:nvSpPr>
            <p:spPr>
              <a:xfrm>
                <a:off x="2931582" y="2211640"/>
                <a:ext cx="659861" cy="300852"/>
              </a:xfrm>
              <a:prstGeom prst="rect">
                <a:avLst/>
              </a:prstGeom>
              <a:blipFill>
                <a:blip r:embed="rId3"/>
                <a:stretch>
                  <a:fillRect b="-8000"/>
                </a:stretch>
              </a:blipFill>
            </p:spPr>
            <p:txBody>
              <a:bodyPr/>
              <a:lstStyle/>
              <a:p>
                <a:r>
                  <a:rPr lang="fr-FR">
                    <a:noFill/>
                  </a:rPr>
                  <a:t> </a:t>
                </a:r>
              </a:p>
            </p:txBody>
          </p:sp>
        </mc:Fallback>
      </mc:AlternateContent>
      <p:sp>
        <p:nvSpPr>
          <p:cNvPr id="24" name="Rectangle 23">
            <a:extLst>
              <a:ext uri="{FF2B5EF4-FFF2-40B4-BE49-F238E27FC236}">
                <a16:creationId xmlns:a16="http://schemas.microsoft.com/office/drawing/2014/main" id="{C620398F-E470-AF47-A904-5A8157A651A7}"/>
              </a:ext>
            </a:extLst>
          </p:cNvPr>
          <p:cNvSpPr/>
          <p:nvPr/>
        </p:nvSpPr>
        <p:spPr>
          <a:xfrm>
            <a:off x="2592379" y="1575602"/>
            <a:ext cx="1052201" cy="104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28" name="TextBox 27">
            <a:extLst>
              <a:ext uri="{FF2B5EF4-FFF2-40B4-BE49-F238E27FC236}">
                <a16:creationId xmlns:a16="http://schemas.microsoft.com/office/drawing/2014/main" id="{0BCB067C-F12E-7941-9437-3BEF191281F3}"/>
              </a:ext>
            </a:extLst>
          </p:cNvPr>
          <p:cNvSpPr txBox="1"/>
          <p:nvPr/>
        </p:nvSpPr>
        <p:spPr>
          <a:xfrm>
            <a:off x="2667605" y="1582151"/>
            <a:ext cx="643061" cy="300852"/>
          </a:xfrm>
          <a:prstGeom prst="rect">
            <a:avLst/>
          </a:prstGeom>
          <a:noFill/>
        </p:spPr>
        <p:txBody>
          <a:bodyPr wrap="none" rtlCol="0">
            <a:spAutoFit/>
          </a:bodyPr>
          <a:lstStyle/>
          <a:p>
            <a:r>
              <a:rPr lang="fr-FR" sz="1355" dirty="0"/>
              <a:t>Values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C2B17B-CE10-E845-957A-60DF5DD28178}"/>
                  </a:ext>
                </a:extLst>
              </p:cNvPr>
              <p:cNvSpPr txBox="1"/>
              <p:nvPr/>
            </p:nvSpPr>
            <p:spPr>
              <a:xfrm>
                <a:off x="5688964" y="2095812"/>
                <a:ext cx="1545936" cy="300852"/>
              </a:xfrm>
              <a:prstGeom prst="rect">
                <a:avLst/>
              </a:prstGeom>
              <a:noFill/>
            </p:spPr>
            <p:txBody>
              <a:bodyPr wrap="none" rtlCol="0">
                <a:spAutoFit/>
              </a:bodyPr>
              <a:lstStyle/>
              <a:p>
                <a14:m>
                  <m:oMath xmlns:m="http://schemas.openxmlformats.org/officeDocument/2006/math">
                    <m:sSup>
                      <m:sSupPr>
                        <m:ctrlPr>
                          <a:rPr lang="en-US" sz="1355" i="1">
                            <a:latin typeface="Cambria Math" panose="02040503050406030204" pitchFamily="18" charset="0"/>
                          </a:rPr>
                        </m:ctrlPr>
                      </m:sSupPr>
                      <m:e>
                        <m:r>
                          <a:rPr lang="en-US" sz="1355" i="1">
                            <a:latin typeface="Cambria Math" panose="02040503050406030204" pitchFamily="18" charset="0"/>
                          </a:rPr>
                          <m:t>𝑉</m:t>
                        </m:r>
                      </m:e>
                      <m:sup>
                        <m:r>
                          <a:rPr lang="en-US" sz="1355" i="1">
                            <a:latin typeface="Cambria Math" panose="02040503050406030204" pitchFamily="18" charset="0"/>
                          </a:rPr>
                          <m:t>∗</m:t>
                        </m:r>
                      </m:sup>
                    </m:sSup>
                    <m:d>
                      <m:dPr>
                        <m:ctrlPr>
                          <a:rPr lang="en-US" sz="1355" i="1">
                            <a:latin typeface="Cambria Math" panose="02040503050406030204" pitchFamily="18" charset="0"/>
                          </a:rPr>
                        </m:ctrlPr>
                      </m:dPr>
                      <m:e>
                        <m:r>
                          <a:rPr lang="en-US" sz="1355" i="1">
                            <a:latin typeface="Cambria Math" panose="02040503050406030204" pitchFamily="18" charset="0"/>
                          </a:rPr>
                          <m:t>𝑠</m:t>
                        </m:r>
                        <m:r>
                          <a:rPr lang="en-US" sz="1355" i="1">
                            <a:latin typeface="Cambria Math" panose="02040503050406030204" pitchFamily="18" charset="0"/>
                          </a:rPr>
                          <m:t>1</m:t>
                        </m:r>
                      </m:e>
                    </m:d>
                    <m:r>
                      <a:rPr lang="en-US" sz="1355" i="1">
                        <a:latin typeface="Cambria Math" panose="02040503050406030204" pitchFamily="18" charset="0"/>
                      </a:rPr>
                      <m:t>&gt;</m:t>
                    </m:r>
                    <m:sSup>
                      <m:sSupPr>
                        <m:ctrlPr>
                          <a:rPr lang="en-US" sz="1355" i="1">
                            <a:latin typeface="Cambria Math" panose="02040503050406030204" pitchFamily="18" charset="0"/>
                          </a:rPr>
                        </m:ctrlPr>
                      </m:sSupPr>
                      <m:e>
                        <m:r>
                          <a:rPr lang="en-US" sz="1355" i="1">
                            <a:latin typeface="Cambria Math" panose="02040503050406030204" pitchFamily="18" charset="0"/>
                          </a:rPr>
                          <m:t>𝑉</m:t>
                        </m:r>
                      </m:e>
                      <m:sup>
                        <m:r>
                          <a:rPr lang="en-US" sz="1355" i="1">
                            <a:latin typeface="Cambria Math" panose="02040503050406030204" pitchFamily="18" charset="0"/>
                          </a:rPr>
                          <m:t>∗</m:t>
                        </m:r>
                      </m:sup>
                    </m:sSup>
                    <m:r>
                      <a:rPr lang="en-US" sz="1355" i="1">
                        <a:latin typeface="Cambria Math" panose="02040503050406030204" pitchFamily="18" charset="0"/>
                      </a:rPr>
                      <m:t>(</m:t>
                    </m:r>
                    <m:r>
                      <a:rPr lang="en-US" sz="1355" i="1">
                        <a:latin typeface="Cambria Math" panose="02040503050406030204" pitchFamily="18" charset="0"/>
                      </a:rPr>
                      <m:t>𝑠</m:t>
                    </m:r>
                    <m:r>
                      <a:rPr lang="en-US" sz="1355" i="1">
                        <a:latin typeface="Cambria Math" panose="02040503050406030204" pitchFamily="18" charset="0"/>
                      </a:rPr>
                      <m:t>2)</m:t>
                    </m:r>
                  </m:oMath>
                </a14:m>
                <a:r>
                  <a:rPr lang="fr-FR" sz="1355" dirty="0"/>
                  <a:t> ?</a:t>
                </a:r>
              </a:p>
            </p:txBody>
          </p:sp>
        </mc:Choice>
        <mc:Fallback xmlns="">
          <p:sp>
            <p:nvSpPr>
              <p:cNvPr id="44" name="TextBox 43">
                <a:extLst>
                  <a:ext uri="{FF2B5EF4-FFF2-40B4-BE49-F238E27FC236}">
                    <a16:creationId xmlns:a16="http://schemas.microsoft.com/office/drawing/2014/main" id="{65C2B17B-CE10-E845-957A-60DF5DD28178}"/>
                  </a:ext>
                </a:extLst>
              </p:cNvPr>
              <p:cNvSpPr txBox="1">
                <a:spLocks noRot="1" noChangeAspect="1" noMove="1" noResize="1" noEditPoints="1" noAdjustHandles="1" noChangeArrowheads="1" noChangeShapeType="1" noTextEdit="1"/>
              </p:cNvSpPr>
              <p:nvPr/>
            </p:nvSpPr>
            <p:spPr>
              <a:xfrm>
                <a:off x="5688964" y="2095812"/>
                <a:ext cx="1545936" cy="300852"/>
              </a:xfrm>
              <a:prstGeom prst="rect">
                <a:avLst/>
              </a:prstGeom>
              <a:blipFill>
                <a:blip r:embed="rId4"/>
                <a:stretch>
                  <a:fillRect b="-16000"/>
                </a:stretch>
              </a:blipFill>
            </p:spPr>
            <p:txBody>
              <a:bodyPr/>
              <a:lstStyle/>
              <a:p>
                <a:r>
                  <a:rPr lang="fr-FR">
                    <a:noFill/>
                  </a:rPr>
                  <a:t> </a:t>
                </a:r>
              </a:p>
            </p:txBody>
          </p:sp>
        </mc:Fallback>
      </mc:AlternateContent>
      <p:sp>
        <p:nvSpPr>
          <p:cNvPr id="8" name="TextBox 7">
            <a:extLst>
              <a:ext uri="{FF2B5EF4-FFF2-40B4-BE49-F238E27FC236}">
                <a16:creationId xmlns:a16="http://schemas.microsoft.com/office/drawing/2014/main" id="{1C219B8D-245C-9542-AC25-F5CD71AE2C70}"/>
              </a:ext>
            </a:extLst>
          </p:cNvPr>
          <p:cNvSpPr txBox="1"/>
          <p:nvPr/>
        </p:nvSpPr>
        <p:spPr>
          <a:xfrm>
            <a:off x="8228421" y="2009096"/>
            <a:ext cx="901209" cy="300852"/>
          </a:xfrm>
          <a:prstGeom prst="rect">
            <a:avLst/>
          </a:prstGeom>
          <a:noFill/>
        </p:spPr>
        <p:txBody>
          <a:bodyPr wrap="none" rtlCol="0">
            <a:spAutoFit/>
          </a:bodyPr>
          <a:lstStyle/>
          <a:p>
            <a:r>
              <a:rPr lang="fr-FR" sz="1355" dirty="0" err="1"/>
              <a:t>Choose</a:t>
            </a:r>
            <a:r>
              <a:rPr lang="fr-FR" sz="1355" dirty="0"/>
              <a:t> s1</a:t>
            </a:r>
          </a:p>
        </p:txBody>
      </p:sp>
      <p:sp>
        <p:nvSpPr>
          <p:cNvPr id="46" name="TextBox 45">
            <a:extLst>
              <a:ext uri="{FF2B5EF4-FFF2-40B4-BE49-F238E27FC236}">
                <a16:creationId xmlns:a16="http://schemas.microsoft.com/office/drawing/2014/main" id="{93AAB03A-E29A-4D4E-9BDA-4C3AD44001A6}"/>
              </a:ext>
            </a:extLst>
          </p:cNvPr>
          <p:cNvSpPr txBox="1"/>
          <p:nvPr/>
        </p:nvSpPr>
        <p:spPr>
          <a:xfrm>
            <a:off x="8228421" y="3811432"/>
            <a:ext cx="901209" cy="300852"/>
          </a:xfrm>
          <a:prstGeom prst="rect">
            <a:avLst/>
          </a:prstGeom>
          <a:noFill/>
        </p:spPr>
        <p:txBody>
          <a:bodyPr wrap="none" rtlCol="0">
            <a:spAutoFit/>
          </a:bodyPr>
          <a:lstStyle/>
          <a:p>
            <a:r>
              <a:rPr lang="fr-FR" sz="1355" dirty="0" err="1"/>
              <a:t>Choose</a:t>
            </a:r>
            <a:r>
              <a:rPr lang="fr-FR" sz="1355" dirty="0"/>
              <a:t> s2</a:t>
            </a:r>
          </a:p>
        </p:txBody>
      </p:sp>
      <p:sp>
        <p:nvSpPr>
          <p:cNvPr id="47" name="Rectangle 46">
            <a:extLst>
              <a:ext uri="{FF2B5EF4-FFF2-40B4-BE49-F238E27FC236}">
                <a16:creationId xmlns:a16="http://schemas.microsoft.com/office/drawing/2014/main" id="{4D29C02F-A950-8D47-BB69-81F786C92205}"/>
              </a:ext>
            </a:extLst>
          </p:cNvPr>
          <p:cNvSpPr/>
          <p:nvPr/>
        </p:nvSpPr>
        <p:spPr>
          <a:xfrm>
            <a:off x="5604824" y="1575602"/>
            <a:ext cx="1627953" cy="104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18" name="TextBox 17">
            <a:extLst>
              <a:ext uri="{FF2B5EF4-FFF2-40B4-BE49-F238E27FC236}">
                <a16:creationId xmlns:a16="http://schemas.microsoft.com/office/drawing/2014/main" id="{59D1FDD8-FE38-A246-881E-2C8A0F326440}"/>
              </a:ext>
            </a:extLst>
          </p:cNvPr>
          <p:cNvSpPr txBox="1"/>
          <p:nvPr/>
        </p:nvSpPr>
        <p:spPr>
          <a:xfrm>
            <a:off x="5604824" y="1629181"/>
            <a:ext cx="782587" cy="300852"/>
          </a:xfrm>
          <a:prstGeom prst="rect">
            <a:avLst/>
          </a:prstGeom>
          <a:noFill/>
        </p:spPr>
        <p:txBody>
          <a:bodyPr wrap="none" rtlCol="0">
            <a:spAutoFit/>
          </a:bodyPr>
          <a:lstStyle/>
          <a:p>
            <a:r>
              <a:rPr lang="fr-FR" sz="1355" dirty="0" err="1"/>
              <a:t>Decision</a:t>
            </a:r>
            <a:endParaRPr lang="fr-FR" sz="1355" dirty="0"/>
          </a:p>
        </p:txBody>
      </p:sp>
      <p:cxnSp>
        <p:nvCxnSpPr>
          <p:cNvPr id="22" name="Straight Arrow Connector 21">
            <a:extLst>
              <a:ext uri="{FF2B5EF4-FFF2-40B4-BE49-F238E27FC236}">
                <a16:creationId xmlns:a16="http://schemas.microsoft.com/office/drawing/2014/main" id="{D9DA6FB6-152D-4145-B444-5791AB6DB806}"/>
              </a:ext>
            </a:extLst>
          </p:cNvPr>
          <p:cNvCxnSpPr>
            <a:cxnSpLocks/>
            <a:stCxn id="47" idx="3"/>
            <a:endCxn id="8" idx="1"/>
          </p:cNvCxnSpPr>
          <p:nvPr/>
        </p:nvCxnSpPr>
        <p:spPr>
          <a:xfrm>
            <a:off x="7232777" y="2095813"/>
            <a:ext cx="995644" cy="63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9F99B05-E6E7-EF42-BFC9-6554C4C2C044}"/>
              </a:ext>
            </a:extLst>
          </p:cNvPr>
          <p:cNvCxnSpPr>
            <a:stCxn id="47" idx="3"/>
            <a:endCxn id="46" idx="1"/>
          </p:cNvCxnSpPr>
          <p:nvPr/>
        </p:nvCxnSpPr>
        <p:spPr>
          <a:xfrm>
            <a:off x="7232777" y="2095813"/>
            <a:ext cx="995644" cy="1866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684731-81C6-4C47-9B35-998AC404257C}"/>
              </a:ext>
            </a:extLst>
          </p:cNvPr>
          <p:cNvCxnSpPr>
            <a:cxnSpLocks/>
            <a:stCxn id="24" idx="3"/>
            <a:endCxn id="47" idx="1"/>
          </p:cNvCxnSpPr>
          <p:nvPr/>
        </p:nvCxnSpPr>
        <p:spPr>
          <a:xfrm>
            <a:off x="3644580" y="2095812"/>
            <a:ext cx="1960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27A040B-8333-DD4D-8B4E-73BE77750A26}"/>
              </a:ext>
            </a:extLst>
          </p:cNvPr>
          <p:cNvCxnSpPr>
            <a:cxnSpLocks/>
            <a:stCxn id="4" idx="3"/>
            <a:endCxn id="11" idx="1"/>
          </p:cNvCxnSpPr>
          <p:nvPr/>
        </p:nvCxnSpPr>
        <p:spPr>
          <a:xfrm>
            <a:off x="1908805" y="958292"/>
            <a:ext cx="1016527" cy="106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A1FF47E-2BF0-464A-9763-A1AB923BB091}"/>
              </a:ext>
            </a:extLst>
          </p:cNvPr>
          <p:cNvCxnSpPr>
            <a:cxnSpLocks/>
            <a:stCxn id="6" idx="3"/>
            <a:endCxn id="23" idx="1"/>
          </p:cNvCxnSpPr>
          <p:nvPr/>
        </p:nvCxnSpPr>
        <p:spPr>
          <a:xfrm flipV="1">
            <a:off x="1919866" y="2362066"/>
            <a:ext cx="1011716" cy="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AEB4E3-A1C4-B146-AA9D-020054709531}"/>
              </a:ext>
            </a:extLst>
          </p:cNvPr>
          <p:cNvSpPr txBox="1"/>
          <p:nvPr/>
        </p:nvSpPr>
        <p:spPr>
          <a:xfrm>
            <a:off x="7376338" y="1843992"/>
            <a:ext cx="433067" cy="300852"/>
          </a:xfrm>
          <a:prstGeom prst="rect">
            <a:avLst/>
          </a:prstGeom>
          <a:noFill/>
        </p:spPr>
        <p:txBody>
          <a:bodyPr wrap="none" rtlCol="0">
            <a:spAutoFit/>
          </a:bodyPr>
          <a:lstStyle/>
          <a:p>
            <a:r>
              <a:rPr lang="fr-FR" sz="1355" dirty="0"/>
              <a:t>YES</a:t>
            </a:r>
          </a:p>
        </p:txBody>
      </p:sp>
      <p:sp>
        <p:nvSpPr>
          <p:cNvPr id="71" name="TextBox 70">
            <a:extLst>
              <a:ext uri="{FF2B5EF4-FFF2-40B4-BE49-F238E27FC236}">
                <a16:creationId xmlns:a16="http://schemas.microsoft.com/office/drawing/2014/main" id="{42551EF6-A10D-2546-A00C-B677CC2E4802}"/>
              </a:ext>
            </a:extLst>
          </p:cNvPr>
          <p:cNvSpPr txBox="1"/>
          <p:nvPr/>
        </p:nvSpPr>
        <p:spPr>
          <a:xfrm>
            <a:off x="7341352" y="3197582"/>
            <a:ext cx="412292" cy="300852"/>
          </a:xfrm>
          <a:prstGeom prst="rect">
            <a:avLst/>
          </a:prstGeom>
          <a:noFill/>
        </p:spPr>
        <p:txBody>
          <a:bodyPr wrap="none" rtlCol="0">
            <a:spAutoFit/>
          </a:bodyPr>
          <a:lstStyle/>
          <a:p>
            <a:r>
              <a:rPr lang="fr-FR" sz="1355" dirty="0"/>
              <a:t>NO</a:t>
            </a:r>
          </a:p>
        </p:txBody>
      </p:sp>
      <p:pic>
        <p:nvPicPr>
          <p:cNvPr id="72" name="Picture 71">
            <a:extLst>
              <a:ext uri="{FF2B5EF4-FFF2-40B4-BE49-F238E27FC236}">
                <a16:creationId xmlns:a16="http://schemas.microsoft.com/office/drawing/2014/main" id="{2CCBB785-8D36-644A-AEDC-E1E92A556E0E}"/>
              </a:ext>
            </a:extLst>
          </p:cNvPr>
          <p:cNvPicPr>
            <a:picLocks noChangeAspect="1"/>
          </p:cNvPicPr>
          <p:nvPr/>
        </p:nvPicPr>
        <p:blipFill>
          <a:blip r:embed="rId5"/>
          <a:stretch>
            <a:fillRect/>
          </a:stretch>
        </p:blipFill>
        <p:spPr>
          <a:xfrm>
            <a:off x="116173" y="523314"/>
            <a:ext cx="1407765" cy="877375"/>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F6E8DD2-4436-DE47-84F9-198A52B73D9E}"/>
                  </a:ext>
                </a:extLst>
              </p:cNvPr>
              <p:cNvSpPr txBox="1"/>
              <p:nvPr/>
            </p:nvSpPr>
            <p:spPr>
              <a:xfrm>
                <a:off x="4399373" y="4150780"/>
                <a:ext cx="317459"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355" i="1">
                          <a:latin typeface="Cambria Math" panose="02040503050406030204" pitchFamily="18" charset="0"/>
                          <a:ea typeface="Cambria Math" panose="02040503050406030204" pitchFamily="18" charset="0"/>
                        </a:rPr>
                        <m:t>𝜆</m:t>
                      </m:r>
                    </m:oMath>
                  </m:oMathPara>
                </a14:m>
                <a:endParaRPr lang="fr-FR" sz="1355" dirty="0"/>
              </a:p>
            </p:txBody>
          </p:sp>
        </mc:Choice>
        <mc:Fallback xmlns="">
          <p:sp>
            <p:nvSpPr>
              <p:cNvPr id="45" name="TextBox 44">
                <a:extLst>
                  <a:ext uri="{FF2B5EF4-FFF2-40B4-BE49-F238E27FC236}">
                    <a16:creationId xmlns:a16="http://schemas.microsoft.com/office/drawing/2014/main" id="{9F6E8DD2-4436-DE47-84F9-198A52B73D9E}"/>
                  </a:ext>
                </a:extLst>
              </p:cNvPr>
              <p:cNvSpPr txBox="1">
                <a:spLocks noRot="1" noChangeAspect="1" noMove="1" noResize="1" noEditPoints="1" noAdjustHandles="1" noChangeArrowheads="1" noChangeShapeType="1" noTextEdit="1"/>
              </p:cNvSpPr>
              <p:nvPr/>
            </p:nvSpPr>
            <p:spPr>
              <a:xfrm>
                <a:off x="4399373" y="4150780"/>
                <a:ext cx="317459" cy="300852"/>
              </a:xfrm>
              <a:prstGeom prst="rect">
                <a:avLst/>
              </a:prstGeom>
              <a:blipFill>
                <a:blip r:embed="rId7"/>
                <a:stretch>
                  <a:fillRect/>
                </a:stretch>
              </a:blipFill>
            </p:spPr>
            <p:txBody>
              <a:bodyPr/>
              <a:lstStyle/>
              <a:p>
                <a:r>
                  <a:rPr lang="fr-FR">
                    <a:noFill/>
                  </a:rPr>
                  <a:t> </a:t>
                </a:r>
              </a:p>
            </p:txBody>
          </p:sp>
        </mc:Fallback>
      </mc:AlternateContent>
      <p:sp>
        <p:nvSpPr>
          <p:cNvPr id="48" name="Rectangle 47">
            <a:extLst>
              <a:ext uri="{FF2B5EF4-FFF2-40B4-BE49-F238E27FC236}">
                <a16:creationId xmlns:a16="http://schemas.microsoft.com/office/drawing/2014/main" id="{E26CD49E-463A-CC43-87F0-DD7D2C4055AD}"/>
              </a:ext>
            </a:extLst>
          </p:cNvPr>
          <p:cNvSpPr/>
          <p:nvPr/>
        </p:nvSpPr>
        <p:spPr>
          <a:xfrm>
            <a:off x="3294348" y="3772914"/>
            <a:ext cx="1375299" cy="803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50" name="TextBox 49">
            <a:extLst>
              <a:ext uri="{FF2B5EF4-FFF2-40B4-BE49-F238E27FC236}">
                <a16:creationId xmlns:a16="http://schemas.microsoft.com/office/drawing/2014/main" id="{4B9DBE9A-750A-D74B-A74D-00C674BDD802}"/>
              </a:ext>
            </a:extLst>
          </p:cNvPr>
          <p:cNvSpPr txBox="1"/>
          <p:nvPr/>
        </p:nvSpPr>
        <p:spPr>
          <a:xfrm>
            <a:off x="3295400" y="3772913"/>
            <a:ext cx="1433726" cy="300852"/>
          </a:xfrm>
          <a:prstGeom prst="rect">
            <a:avLst/>
          </a:prstGeom>
          <a:noFill/>
        </p:spPr>
        <p:txBody>
          <a:bodyPr wrap="none" rtlCol="0">
            <a:spAutoFit/>
          </a:bodyPr>
          <a:lstStyle/>
          <a:p>
            <a:r>
              <a:rPr lang="en-US" sz="1355" dirty="0"/>
              <a:t>“Pleasure center”</a:t>
            </a:r>
            <a:endParaRPr lang="fr-FR" sz="1355" dirty="0"/>
          </a:p>
        </p:txBody>
      </p:sp>
      <p:cxnSp>
        <p:nvCxnSpPr>
          <p:cNvPr id="52" name="Straight Arrow Connector 51">
            <a:extLst>
              <a:ext uri="{FF2B5EF4-FFF2-40B4-BE49-F238E27FC236}">
                <a16:creationId xmlns:a16="http://schemas.microsoft.com/office/drawing/2014/main" id="{4561F89D-1621-9642-B8CD-AB2002A795B0}"/>
              </a:ext>
            </a:extLst>
          </p:cNvPr>
          <p:cNvCxnSpPr>
            <a:cxnSpLocks/>
            <a:stCxn id="54" idx="6"/>
            <a:endCxn id="45" idx="1"/>
          </p:cNvCxnSpPr>
          <p:nvPr/>
        </p:nvCxnSpPr>
        <p:spPr>
          <a:xfrm>
            <a:off x="3137852" y="4289756"/>
            <a:ext cx="1261521" cy="11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E43B1A1-800C-264C-8C2A-F98B21AA2412}"/>
              </a:ext>
            </a:extLst>
          </p:cNvPr>
          <p:cNvSpPr/>
          <p:nvPr/>
        </p:nvSpPr>
        <p:spPr>
          <a:xfrm>
            <a:off x="2654491" y="4063624"/>
            <a:ext cx="483361" cy="4522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01BEC91-1E74-9D46-A729-3FDFA59CA8BA}"/>
                  </a:ext>
                </a:extLst>
              </p:cNvPr>
              <p:cNvSpPr txBox="1"/>
              <p:nvPr/>
            </p:nvSpPr>
            <p:spPr>
              <a:xfrm>
                <a:off x="5746852" y="3461198"/>
                <a:ext cx="998094"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355" i="1">
                          <a:latin typeface="Cambria Math" panose="02040503050406030204" pitchFamily="18" charset="0"/>
                          <a:ea typeface="Cambria Math" panose="02040503050406030204" pitchFamily="18" charset="0"/>
                        </a:rPr>
                        <m:t>𝜆</m:t>
                      </m:r>
                      <m:r>
                        <a:rPr lang="en-US" sz="1355" i="1">
                          <a:latin typeface="Cambria Math" panose="02040503050406030204" pitchFamily="18" charset="0"/>
                          <a:ea typeface="Cambria Math" panose="02040503050406030204" pitchFamily="18" charset="0"/>
                        </a:rPr>
                        <m:t> −</m:t>
                      </m:r>
                      <m:r>
                        <a:rPr lang="en-US" sz="1355" i="1">
                          <a:latin typeface="Cambria Math" panose="02040503050406030204" pitchFamily="18" charset="0"/>
                          <a:ea typeface="Cambria Math" panose="02040503050406030204" pitchFamily="18" charset="0"/>
                        </a:rPr>
                        <m:t>𝑉</m:t>
                      </m:r>
                      <m:r>
                        <a:rPr lang="en-US" sz="1355" i="1">
                          <a:latin typeface="Cambria Math" panose="02040503050406030204" pitchFamily="18" charset="0"/>
                          <a:ea typeface="Cambria Math" panose="02040503050406030204" pitchFamily="18" charset="0"/>
                        </a:rPr>
                        <m:t>(</m:t>
                      </m:r>
                      <m:r>
                        <a:rPr lang="en-US" sz="1355" i="1">
                          <a:latin typeface="Cambria Math" panose="02040503050406030204" pitchFamily="18" charset="0"/>
                          <a:ea typeface="Cambria Math" panose="02040503050406030204" pitchFamily="18" charset="0"/>
                        </a:rPr>
                        <m:t>𝑠</m:t>
                      </m:r>
                      <m:r>
                        <a:rPr lang="en-US" sz="1355" i="1">
                          <a:latin typeface="Cambria Math" panose="02040503050406030204" pitchFamily="18" charset="0"/>
                          <a:ea typeface="Cambria Math" panose="02040503050406030204" pitchFamily="18" charset="0"/>
                        </a:rPr>
                        <m:t>1)</m:t>
                      </m:r>
                    </m:oMath>
                  </m:oMathPara>
                </a14:m>
                <a:endParaRPr lang="fr-FR" sz="1355" dirty="0"/>
              </a:p>
            </p:txBody>
          </p:sp>
        </mc:Choice>
        <mc:Fallback xmlns="">
          <p:sp>
            <p:nvSpPr>
              <p:cNvPr id="56" name="TextBox 55">
                <a:extLst>
                  <a:ext uri="{FF2B5EF4-FFF2-40B4-BE49-F238E27FC236}">
                    <a16:creationId xmlns:a16="http://schemas.microsoft.com/office/drawing/2014/main" id="{401BEC91-1E74-9D46-A729-3FDFA59CA8BA}"/>
                  </a:ext>
                </a:extLst>
              </p:cNvPr>
              <p:cNvSpPr txBox="1">
                <a:spLocks noRot="1" noChangeAspect="1" noMove="1" noResize="1" noEditPoints="1" noAdjustHandles="1" noChangeArrowheads="1" noChangeShapeType="1" noTextEdit="1"/>
              </p:cNvSpPr>
              <p:nvPr/>
            </p:nvSpPr>
            <p:spPr>
              <a:xfrm>
                <a:off x="5746852" y="3461198"/>
                <a:ext cx="998094" cy="300852"/>
              </a:xfrm>
              <a:prstGeom prst="rect">
                <a:avLst/>
              </a:prstGeom>
              <a:blipFill>
                <a:blip r:embed="rId8"/>
                <a:stretch>
                  <a:fillRect b="-12500"/>
                </a:stretch>
              </a:blipFill>
            </p:spPr>
            <p:txBody>
              <a:bodyPr/>
              <a:lstStyle/>
              <a:p>
                <a:r>
                  <a:rPr lang="fr-FR">
                    <a:noFill/>
                  </a:rPr>
                  <a:t> </a:t>
                </a:r>
              </a:p>
            </p:txBody>
          </p:sp>
        </mc:Fallback>
      </mc:AlternateContent>
      <p:sp>
        <p:nvSpPr>
          <p:cNvPr id="58" name="Rectangle 57">
            <a:extLst>
              <a:ext uri="{FF2B5EF4-FFF2-40B4-BE49-F238E27FC236}">
                <a16:creationId xmlns:a16="http://schemas.microsoft.com/office/drawing/2014/main" id="{6B3532B5-E38C-D04E-A502-2C3BFA908627}"/>
              </a:ext>
            </a:extLst>
          </p:cNvPr>
          <p:cNvSpPr/>
          <p:nvPr/>
        </p:nvSpPr>
        <p:spPr>
          <a:xfrm>
            <a:off x="5636428" y="2832541"/>
            <a:ext cx="1379999" cy="10551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60" name="TextBox 59">
            <a:extLst>
              <a:ext uri="{FF2B5EF4-FFF2-40B4-BE49-F238E27FC236}">
                <a16:creationId xmlns:a16="http://schemas.microsoft.com/office/drawing/2014/main" id="{30E04C26-9D23-694E-88CD-A2983E93A7CD}"/>
              </a:ext>
            </a:extLst>
          </p:cNvPr>
          <p:cNvSpPr txBox="1"/>
          <p:nvPr/>
        </p:nvSpPr>
        <p:spPr>
          <a:xfrm>
            <a:off x="5662710" y="2963973"/>
            <a:ext cx="1303242" cy="300852"/>
          </a:xfrm>
          <a:prstGeom prst="rect">
            <a:avLst/>
          </a:prstGeom>
          <a:noFill/>
        </p:spPr>
        <p:txBody>
          <a:bodyPr wrap="none" rtlCol="0">
            <a:spAutoFit/>
          </a:bodyPr>
          <a:lstStyle/>
          <a:p>
            <a:r>
              <a:rPr lang="en-US" sz="1355" dirty="0"/>
              <a:t>Prediction error</a:t>
            </a:r>
            <a:endParaRPr lang="fr-FR" sz="1355" dirty="0"/>
          </a:p>
        </p:txBody>
      </p:sp>
      <p:cxnSp>
        <p:nvCxnSpPr>
          <p:cNvPr id="20" name="Straight Arrow Connector 19">
            <a:extLst>
              <a:ext uri="{FF2B5EF4-FFF2-40B4-BE49-F238E27FC236}">
                <a16:creationId xmlns:a16="http://schemas.microsoft.com/office/drawing/2014/main" id="{A042FE45-9265-054A-A5D7-4FDA1B665BD5}"/>
              </a:ext>
            </a:extLst>
          </p:cNvPr>
          <p:cNvCxnSpPr>
            <a:cxnSpLocks/>
            <a:stCxn id="48" idx="3"/>
          </p:cNvCxnSpPr>
          <p:nvPr/>
        </p:nvCxnSpPr>
        <p:spPr>
          <a:xfrm flipV="1">
            <a:off x="4669647" y="3746027"/>
            <a:ext cx="993064" cy="42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08EB92-CDD8-0045-9BF3-9EF43EABED05}"/>
              </a:ext>
            </a:extLst>
          </p:cNvPr>
          <p:cNvCxnSpPr>
            <a:cxnSpLocks/>
            <a:stCxn id="24" idx="2"/>
          </p:cNvCxnSpPr>
          <p:nvPr/>
        </p:nvCxnSpPr>
        <p:spPr>
          <a:xfrm>
            <a:off x="3118479" y="2616023"/>
            <a:ext cx="2517947" cy="1160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062D7601-F29D-6C4B-A022-83F1D01EA849}"/>
              </a:ext>
            </a:extLst>
          </p:cNvPr>
          <p:cNvCxnSpPr>
            <a:stCxn id="58" idx="1"/>
          </p:cNvCxnSpPr>
          <p:nvPr/>
        </p:nvCxnSpPr>
        <p:spPr>
          <a:xfrm rot="10800000">
            <a:off x="3644579" y="2350614"/>
            <a:ext cx="1991848" cy="100950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88EB497-DD6B-5348-BD68-65EE04F7CB9B}"/>
              </a:ext>
            </a:extLst>
          </p:cNvPr>
          <p:cNvSpPr txBox="1"/>
          <p:nvPr/>
        </p:nvSpPr>
        <p:spPr>
          <a:xfrm>
            <a:off x="3962879" y="2716393"/>
            <a:ext cx="1237839" cy="300852"/>
          </a:xfrm>
          <a:prstGeom prst="rect">
            <a:avLst/>
          </a:prstGeom>
          <a:noFill/>
        </p:spPr>
        <p:txBody>
          <a:bodyPr wrap="none" rtlCol="0">
            <a:spAutoFit/>
          </a:bodyPr>
          <a:lstStyle/>
          <a:p>
            <a:r>
              <a:rPr lang="fr-FR" sz="1355" dirty="0"/>
              <a:t>Learning signal</a:t>
            </a:r>
          </a:p>
        </p:txBody>
      </p:sp>
      <p:cxnSp>
        <p:nvCxnSpPr>
          <p:cNvPr id="65" name="Straight Arrow Connector 64">
            <a:extLst>
              <a:ext uri="{FF2B5EF4-FFF2-40B4-BE49-F238E27FC236}">
                <a16:creationId xmlns:a16="http://schemas.microsoft.com/office/drawing/2014/main" id="{9954AD97-84F0-D641-9E6A-C7DA58E7BA2B}"/>
              </a:ext>
            </a:extLst>
          </p:cNvPr>
          <p:cNvCxnSpPr>
            <a:stCxn id="8" idx="3"/>
          </p:cNvCxnSpPr>
          <p:nvPr/>
        </p:nvCxnSpPr>
        <p:spPr>
          <a:xfrm flipV="1">
            <a:off x="9129630" y="2148071"/>
            <a:ext cx="596035" cy="11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C710271-1EB5-9F43-B18B-D08DBB702264}"/>
              </a:ext>
            </a:extLst>
          </p:cNvPr>
          <p:cNvCxnSpPr/>
          <p:nvPr/>
        </p:nvCxnSpPr>
        <p:spPr>
          <a:xfrm>
            <a:off x="9054604" y="3950407"/>
            <a:ext cx="6404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910874C-5726-264B-BBA3-0DC1C9CB5CA2}"/>
              </a:ext>
            </a:extLst>
          </p:cNvPr>
          <p:cNvSpPr txBox="1"/>
          <p:nvPr/>
        </p:nvSpPr>
        <p:spPr>
          <a:xfrm>
            <a:off x="9798485" y="1988977"/>
            <a:ext cx="2183611" cy="300852"/>
          </a:xfrm>
          <a:prstGeom prst="rect">
            <a:avLst/>
          </a:prstGeom>
          <a:noFill/>
        </p:spPr>
        <p:txBody>
          <a:bodyPr wrap="none" rtlCol="0">
            <a:spAutoFit/>
          </a:bodyPr>
          <a:lstStyle/>
          <a:p>
            <a:r>
              <a:rPr lang="fr-FR" sz="1355" dirty="0" err="1"/>
              <a:t>Consequence</a:t>
            </a:r>
            <a:r>
              <a:rPr lang="fr-FR" sz="1355" dirty="0"/>
              <a:t> of </a:t>
            </a:r>
            <a:r>
              <a:rPr lang="fr-FR" sz="1355" dirty="0" err="1"/>
              <a:t>choosing</a:t>
            </a:r>
            <a:r>
              <a:rPr lang="fr-FR" sz="1355" dirty="0"/>
              <a:t> s1</a:t>
            </a:r>
          </a:p>
        </p:txBody>
      </p:sp>
      <p:sp>
        <p:nvSpPr>
          <p:cNvPr id="76" name="TextBox 75">
            <a:extLst>
              <a:ext uri="{FF2B5EF4-FFF2-40B4-BE49-F238E27FC236}">
                <a16:creationId xmlns:a16="http://schemas.microsoft.com/office/drawing/2014/main" id="{648A72C2-37E7-734E-91DB-C972629802A3}"/>
              </a:ext>
            </a:extLst>
          </p:cNvPr>
          <p:cNvSpPr txBox="1"/>
          <p:nvPr/>
        </p:nvSpPr>
        <p:spPr>
          <a:xfrm>
            <a:off x="9753247" y="3785675"/>
            <a:ext cx="2183611" cy="300852"/>
          </a:xfrm>
          <a:prstGeom prst="rect">
            <a:avLst/>
          </a:prstGeom>
          <a:noFill/>
        </p:spPr>
        <p:txBody>
          <a:bodyPr wrap="none" rtlCol="0">
            <a:spAutoFit/>
          </a:bodyPr>
          <a:lstStyle/>
          <a:p>
            <a:r>
              <a:rPr lang="fr-FR" sz="1355" dirty="0" err="1"/>
              <a:t>Consequence</a:t>
            </a:r>
            <a:r>
              <a:rPr lang="fr-FR" sz="1355" dirty="0"/>
              <a:t> of </a:t>
            </a:r>
            <a:r>
              <a:rPr lang="fr-FR" sz="1355" dirty="0" err="1"/>
              <a:t>choosing</a:t>
            </a:r>
            <a:r>
              <a:rPr lang="fr-FR" sz="1355" dirty="0"/>
              <a:t> s2</a:t>
            </a:r>
          </a:p>
        </p:txBody>
      </p:sp>
      <p:cxnSp>
        <p:nvCxnSpPr>
          <p:cNvPr id="81" name="Straight Connector 80">
            <a:extLst>
              <a:ext uri="{FF2B5EF4-FFF2-40B4-BE49-F238E27FC236}">
                <a16:creationId xmlns:a16="http://schemas.microsoft.com/office/drawing/2014/main" id="{2177A512-0E3E-344D-813D-14FF2B44DF49}"/>
              </a:ext>
            </a:extLst>
          </p:cNvPr>
          <p:cNvCxnSpPr>
            <a:stCxn id="75" idx="2"/>
          </p:cNvCxnSpPr>
          <p:nvPr/>
        </p:nvCxnSpPr>
        <p:spPr>
          <a:xfrm flipH="1">
            <a:off x="10869264" y="2289829"/>
            <a:ext cx="21027" cy="3065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64E7B93-5951-EF43-865C-2981D6793C70}"/>
              </a:ext>
            </a:extLst>
          </p:cNvPr>
          <p:cNvCxnSpPr>
            <a:cxnSpLocks/>
          </p:cNvCxnSpPr>
          <p:nvPr/>
        </p:nvCxnSpPr>
        <p:spPr>
          <a:xfrm>
            <a:off x="10241322" y="4089382"/>
            <a:ext cx="0" cy="1286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8CCE913-C149-024C-B098-2A4E004791B7}"/>
              </a:ext>
            </a:extLst>
          </p:cNvPr>
          <p:cNvCxnSpPr>
            <a:cxnSpLocks/>
          </p:cNvCxnSpPr>
          <p:nvPr/>
        </p:nvCxnSpPr>
        <p:spPr>
          <a:xfrm flipV="1">
            <a:off x="2881593" y="4525817"/>
            <a:ext cx="0" cy="86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22885F-F613-CD48-8BEE-B4D89C1DDF35}"/>
              </a:ext>
            </a:extLst>
          </p:cNvPr>
          <p:cNvCxnSpPr>
            <a:cxnSpLocks/>
          </p:cNvCxnSpPr>
          <p:nvPr/>
        </p:nvCxnSpPr>
        <p:spPr>
          <a:xfrm flipH="1">
            <a:off x="2881593" y="5355152"/>
            <a:ext cx="7987672" cy="40479"/>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0E77247-01D7-664A-8192-912C12937BB4}"/>
              </a:ext>
            </a:extLst>
          </p:cNvPr>
          <p:cNvGrpSpPr/>
          <p:nvPr/>
        </p:nvGrpSpPr>
        <p:grpSpPr>
          <a:xfrm>
            <a:off x="159363" y="3498434"/>
            <a:ext cx="2485150" cy="1808981"/>
            <a:chOff x="633329" y="5110525"/>
            <a:chExt cx="2485150" cy="1808981"/>
          </a:xfrm>
        </p:grpSpPr>
        <p:sp>
          <p:nvSpPr>
            <p:cNvPr id="43" name="TextBox 42">
              <a:extLst>
                <a:ext uri="{FF2B5EF4-FFF2-40B4-BE49-F238E27FC236}">
                  <a16:creationId xmlns:a16="http://schemas.microsoft.com/office/drawing/2014/main" id="{620B7E37-C0E8-A048-BC3F-4E0B5B4EFD97}"/>
                </a:ext>
              </a:extLst>
            </p:cNvPr>
            <p:cNvSpPr txBox="1"/>
            <p:nvPr/>
          </p:nvSpPr>
          <p:spPr>
            <a:xfrm>
              <a:off x="820056" y="5110525"/>
              <a:ext cx="536557" cy="300852"/>
            </a:xfrm>
            <a:prstGeom prst="rect">
              <a:avLst/>
            </a:prstGeom>
            <a:noFill/>
          </p:spPr>
          <p:txBody>
            <a:bodyPr wrap="none" rtlCol="0">
              <a:spAutoFit/>
            </a:bodyPr>
            <a:lstStyle/>
            <a:p>
              <a:r>
                <a:rPr lang="fr-FR" sz="1355" dirty="0"/>
                <a:t>Food</a:t>
              </a:r>
            </a:p>
          </p:txBody>
        </p:sp>
        <p:sp>
          <p:nvSpPr>
            <p:cNvPr id="55" name="TextBox 54">
              <a:extLst>
                <a:ext uri="{FF2B5EF4-FFF2-40B4-BE49-F238E27FC236}">
                  <a16:creationId xmlns:a16="http://schemas.microsoft.com/office/drawing/2014/main" id="{649FFEE5-6D2F-244D-84D3-237D2803A6D2}"/>
                </a:ext>
              </a:extLst>
            </p:cNvPr>
            <p:cNvSpPr txBox="1"/>
            <p:nvPr/>
          </p:nvSpPr>
          <p:spPr>
            <a:xfrm>
              <a:off x="876875" y="6122985"/>
              <a:ext cx="424090" cy="300852"/>
            </a:xfrm>
            <a:prstGeom prst="rect">
              <a:avLst/>
            </a:prstGeom>
            <a:noFill/>
          </p:spPr>
          <p:txBody>
            <a:bodyPr wrap="none" rtlCol="0">
              <a:spAutoFit/>
            </a:bodyPr>
            <a:lstStyle/>
            <a:p>
              <a:r>
                <a:rPr lang="fr-FR" sz="1355" dirty="0" err="1"/>
                <a:t>Sex</a:t>
              </a:r>
              <a:endParaRPr lang="fr-FR" sz="1355" dirty="0"/>
            </a:p>
          </p:txBody>
        </p:sp>
        <p:sp>
          <p:nvSpPr>
            <p:cNvPr id="59" name="TextBox 58">
              <a:extLst>
                <a:ext uri="{FF2B5EF4-FFF2-40B4-BE49-F238E27FC236}">
                  <a16:creationId xmlns:a16="http://schemas.microsoft.com/office/drawing/2014/main" id="{DF8E707A-7EA8-D649-8305-7BA6D098B6F3}"/>
                </a:ext>
              </a:extLst>
            </p:cNvPr>
            <p:cNvSpPr txBox="1"/>
            <p:nvPr/>
          </p:nvSpPr>
          <p:spPr>
            <a:xfrm>
              <a:off x="750574" y="5627315"/>
              <a:ext cx="617605" cy="300852"/>
            </a:xfrm>
            <a:prstGeom prst="rect">
              <a:avLst/>
            </a:prstGeom>
            <a:noFill/>
          </p:spPr>
          <p:txBody>
            <a:bodyPr wrap="none" rtlCol="0">
              <a:spAutoFit/>
            </a:bodyPr>
            <a:lstStyle/>
            <a:p>
              <a:r>
                <a:rPr lang="fr-FR" sz="1355" dirty="0"/>
                <a:t>Water</a:t>
              </a:r>
            </a:p>
          </p:txBody>
        </p:sp>
        <p:sp>
          <p:nvSpPr>
            <p:cNvPr id="62" name="TextBox 61">
              <a:extLst>
                <a:ext uri="{FF2B5EF4-FFF2-40B4-BE49-F238E27FC236}">
                  <a16:creationId xmlns:a16="http://schemas.microsoft.com/office/drawing/2014/main" id="{EFD0BF20-6E91-2F4F-A009-4C5378A4CE71}"/>
                </a:ext>
              </a:extLst>
            </p:cNvPr>
            <p:cNvSpPr txBox="1"/>
            <p:nvPr/>
          </p:nvSpPr>
          <p:spPr>
            <a:xfrm>
              <a:off x="633329" y="6618654"/>
              <a:ext cx="686406" cy="300852"/>
            </a:xfrm>
            <a:prstGeom prst="rect">
              <a:avLst/>
            </a:prstGeom>
            <a:noFill/>
          </p:spPr>
          <p:txBody>
            <a:bodyPr wrap="none" rtlCol="0">
              <a:spAutoFit/>
            </a:bodyPr>
            <a:lstStyle/>
            <a:p>
              <a:r>
                <a:rPr lang="fr-FR" sz="1355" dirty="0"/>
                <a:t>Music?</a:t>
              </a:r>
            </a:p>
          </p:txBody>
        </p:sp>
        <p:cxnSp>
          <p:nvCxnSpPr>
            <p:cNvPr id="63" name="Straight Arrow Connector 62">
              <a:extLst>
                <a:ext uri="{FF2B5EF4-FFF2-40B4-BE49-F238E27FC236}">
                  <a16:creationId xmlns:a16="http://schemas.microsoft.com/office/drawing/2014/main" id="{2DBE133D-89D6-474A-8D70-D338C5914DE9}"/>
                </a:ext>
              </a:extLst>
            </p:cNvPr>
            <p:cNvCxnSpPr>
              <a:stCxn id="43" idx="3"/>
            </p:cNvCxnSpPr>
            <p:nvPr/>
          </p:nvCxnSpPr>
          <p:spPr>
            <a:xfrm>
              <a:off x="1356613" y="5260951"/>
              <a:ext cx="1761866" cy="635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ECAEDA-0ACE-CD45-BAF7-56A09B594645}"/>
                </a:ext>
              </a:extLst>
            </p:cNvPr>
            <p:cNvCxnSpPr>
              <a:stCxn id="59" idx="3"/>
            </p:cNvCxnSpPr>
            <p:nvPr/>
          </p:nvCxnSpPr>
          <p:spPr>
            <a:xfrm>
              <a:off x="1368179" y="5777741"/>
              <a:ext cx="1750300" cy="119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04E7991-8E7A-3146-9BD3-DD8F7953B50A}"/>
                </a:ext>
              </a:extLst>
            </p:cNvPr>
            <p:cNvCxnSpPr>
              <a:stCxn id="55" idx="3"/>
            </p:cNvCxnSpPr>
            <p:nvPr/>
          </p:nvCxnSpPr>
          <p:spPr>
            <a:xfrm flipV="1">
              <a:off x="1300965" y="5896854"/>
              <a:ext cx="1817514" cy="376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CBF4497-AE5E-5B43-BED5-2ABE99FCBE0E}"/>
                </a:ext>
              </a:extLst>
            </p:cNvPr>
            <p:cNvCxnSpPr>
              <a:stCxn id="62" idx="3"/>
            </p:cNvCxnSpPr>
            <p:nvPr/>
          </p:nvCxnSpPr>
          <p:spPr>
            <a:xfrm flipV="1">
              <a:off x="1319735" y="5896854"/>
              <a:ext cx="1798744" cy="87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5294FD8F-91A5-7047-8F83-019AC0780E54}"/>
              </a:ext>
            </a:extLst>
          </p:cNvPr>
          <p:cNvSpPr txBox="1"/>
          <p:nvPr/>
        </p:nvSpPr>
        <p:spPr>
          <a:xfrm>
            <a:off x="5676175" y="3858891"/>
            <a:ext cx="1276311" cy="261610"/>
          </a:xfrm>
          <a:prstGeom prst="rect">
            <a:avLst/>
          </a:prstGeom>
          <a:noFill/>
        </p:spPr>
        <p:txBody>
          <a:bodyPr wrap="none" rtlCol="0">
            <a:spAutoFit/>
          </a:bodyPr>
          <a:lstStyle/>
          <a:p>
            <a:r>
              <a:rPr lang="fr-FR" sz="1100" dirty="0"/>
              <a:t>Dopamine </a:t>
            </a:r>
            <a:r>
              <a:rPr lang="fr-FR" sz="1100" dirty="0" err="1"/>
              <a:t>neurons</a:t>
            </a:r>
            <a:endParaRPr lang="fr-FR" sz="1100" dirty="0"/>
          </a:p>
        </p:txBody>
      </p:sp>
      <p:sp>
        <p:nvSpPr>
          <p:cNvPr id="68" name="TextBox 67">
            <a:extLst>
              <a:ext uri="{FF2B5EF4-FFF2-40B4-BE49-F238E27FC236}">
                <a16:creationId xmlns:a16="http://schemas.microsoft.com/office/drawing/2014/main" id="{0F714F52-2F7E-0A48-9AC9-FF3A8C77DCAD}"/>
              </a:ext>
            </a:extLst>
          </p:cNvPr>
          <p:cNvSpPr txBox="1"/>
          <p:nvPr/>
        </p:nvSpPr>
        <p:spPr>
          <a:xfrm>
            <a:off x="3404183" y="4329852"/>
            <a:ext cx="793807" cy="261610"/>
          </a:xfrm>
          <a:prstGeom prst="rect">
            <a:avLst/>
          </a:prstGeom>
          <a:noFill/>
        </p:spPr>
        <p:txBody>
          <a:bodyPr wrap="none" rtlCol="0">
            <a:spAutoFit/>
          </a:bodyPr>
          <a:lstStyle/>
          <a:p>
            <a:r>
              <a:rPr lang="fr-FR" sz="1100" dirty="0"/>
              <a:t>Hot spots?</a:t>
            </a:r>
          </a:p>
        </p:txBody>
      </p:sp>
      <p:sp>
        <p:nvSpPr>
          <p:cNvPr id="69" name="TextBox 68">
            <a:extLst>
              <a:ext uri="{FF2B5EF4-FFF2-40B4-BE49-F238E27FC236}">
                <a16:creationId xmlns:a16="http://schemas.microsoft.com/office/drawing/2014/main" id="{EAFBE664-DCB8-514D-A7C2-D0FD6946DEFA}"/>
              </a:ext>
            </a:extLst>
          </p:cNvPr>
          <p:cNvSpPr txBox="1"/>
          <p:nvPr/>
        </p:nvSpPr>
        <p:spPr>
          <a:xfrm>
            <a:off x="3619775" y="1542299"/>
            <a:ext cx="1156086" cy="430887"/>
          </a:xfrm>
          <a:prstGeom prst="rect">
            <a:avLst/>
          </a:prstGeom>
          <a:noFill/>
        </p:spPr>
        <p:txBody>
          <a:bodyPr wrap="none" rtlCol="0">
            <a:spAutoFit/>
          </a:bodyPr>
          <a:lstStyle/>
          <a:p>
            <a:r>
              <a:rPr lang="fr-FR" sz="1100" dirty="0" err="1"/>
              <a:t>Prefrontal</a:t>
            </a:r>
            <a:r>
              <a:rPr lang="fr-FR" sz="1100" dirty="0"/>
              <a:t> cortex</a:t>
            </a:r>
          </a:p>
          <a:p>
            <a:r>
              <a:rPr lang="fr-FR" sz="1100" dirty="0"/>
              <a:t>Striatum</a:t>
            </a:r>
          </a:p>
        </p:txBody>
      </p:sp>
      <p:sp>
        <p:nvSpPr>
          <p:cNvPr id="77" name="TextBox 76">
            <a:extLst>
              <a:ext uri="{FF2B5EF4-FFF2-40B4-BE49-F238E27FC236}">
                <a16:creationId xmlns:a16="http://schemas.microsoft.com/office/drawing/2014/main" id="{DFA50F05-6D45-1846-A215-5627A058801A}"/>
              </a:ext>
            </a:extLst>
          </p:cNvPr>
          <p:cNvSpPr txBox="1"/>
          <p:nvPr/>
        </p:nvSpPr>
        <p:spPr>
          <a:xfrm>
            <a:off x="5524928" y="1217151"/>
            <a:ext cx="1037463" cy="261610"/>
          </a:xfrm>
          <a:prstGeom prst="rect">
            <a:avLst/>
          </a:prstGeom>
          <a:noFill/>
        </p:spPr>
        <p:txBody>
          <a:bodyPr wrap="none" rtlCol="0">
            <a:spAutoFit/>
          </a:bodyPr>
          <a:lstStyle/>
          <a:p>
            <a:r>
              <a:rPr lang="fr-FR" sz="1100" dirty="0" err="1"/>
              <a:t>Motor</a:t>
            </a:r>
            <a:r>
              <a:rPr lang="fr-FR" sz="1100" dirty="0"/>
              <a:t> </a:t>
            </a:r>
            <a:r>
              <a:rPr lang="fr-FR" sz="1100" dirty="0" err="1"/>
              <a:t>systems</a:t>
            </a:r>
            <a:endParaRPr lang="fr-FR" sz="1100" dirty="0"/>
          </a:p>
        </p:txBody>
      </p:sp>
      <p:pic>
        <p:nvPicPr>
          <p:cNvPr id="78" name="Picture 77">
            <a:extLst>
              <a:ext uri="{FF2B5EF4-FFF2-40B4-BE49-F238E27FC236}">
                <a16:creationId xmlns:a16="http://schemas.microsoft.com/office/drawing/2014/main" id="{33B2FEA1-78D8-8841-BDE0-0256A447929C}"/>
              </a:ext>
            </a:extLst>
          </p:cNvPr>
          <p:cNvPicPr>
            <a:picLocks noChangeAspect="1"/>
          </p:cNvPicPr>
          <p:nvPr/>
        </p:nvPicPr>
        <p:blipFill>
          <a:blip r:embed="rId9"/>
          <a:stretch>
            <a:fillRect/>
          </a:stretch>
        </p:blipFill>
        <p:spPr>
          <a:xfrm>
            <a:off x="129154" y="1824571"/>
            <a:ext cx="1415972" cy="1074990"/>
          </a:xfrm>
          <a:prstGeom prst="rect">
            <a:avLst/>
          </a:prstGeom>
        </p:spPr>
      </p:pic>
      <p:sp>
        <p:nvSpPr>
          <p:cNvPr id="79" name="TextBox 78">
            <a:extLst>
              <a:ext uri="{FF2B5EF4-FFF2-40B4-BE49-F238E27FC236}">
                <a16:creationId xmlns:a16="http://schemas.microsoft.com/office/drawing/2014/main" id="{B56F5FBC-F349-4E42-946D-2A26936A3A00}"/>
              </a:ext>
            </a:extLst>
          </p:cNvPr>
          <p:cNvSpPr txBox="1"/>
          <p:nvPr/>
        </p:nvSpPr>
        <p:spPr>
          <a:xfrm>
            <a:off x="894213" y="6056416"/>
            <a:ext cx="2845779" cy="369332"/>
          </a:xfrm>
          <a:prstGeom prst="rect">
            <a:avLst/>
          </a:prstGeom>
          <a:noFill/>
        </p:spPr>
        <p:txBody>
          <a:bodyPr wrap="none" rtlCol="0">
            <a:spAutoFit/>
          </a:bodyPr>
          <a:lstStyle/>
          <a:p>
            <a:r>
              <a:rPr lang="fr-FR" dirty="0"/>
              <a:t>« </a:t>
            </a:r>
            <a:r>
              <a:rPr lang="fr-FR" dirty="0" err="1"/>
              <a:t>Internal</a:t>
            </a:r>
            <a:r>
              <a:rPr lang="fr-FR" dirty="0"/>
              <a:t> </a:t>
            </a:r>
            <a:r>
              <a:rPr lang="fr-FR" dirty="0" err="1"/>
              <a:t>reward</a:t>
            </a:r>
            <a:r>
              <a:rPr lang="fr-FR" dirty="0"/>
              <a:t> </a:t>
            </a:r>
            <a:r>
              <a:rPr lang="fr-FR" dirty="0" err="1"/>
              <a:t>currency</a:t>
            </a:r>
            <a:r>
              <a:rPr lang="fr-FR" dirty="0"/>
              <a:t> »</a:t>
            </a:r>
          </a:p>
        </p:txBody>
      </p:sp>
    </p:spTree>
    <p:extLst>
      <p:ext uri="{BB962C8B-B14F-4D97-AF65-F5344CB8AC3E}">
        <p14:creationId xmlns:p14="http://schemas.microsoft.com/office/powerpoint/2010/main" val="3790198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A33FD9-3D6F-FF47-A4B2-E4E549EBEB87}"/>
              </a:ext>
            </a:extLst>
          </p:cNvPr>
          <p:cNvSpPr txBox="1"/>
          <p:nvPr/>
        </p:nvSpPr>
        <p:spPr>
          <a:xfrm>
            <a:off x="420624" y="274320"/>
            <a:ext cx="1143455" cy="369332"/>
          </a:xfrm>
          <a:prstGeom prst="rect">
            <a:avLst/>
          </a:prstGeom>
          <a:noFill/>
          <a:ln>
            <a:solidFill>
              <a:schemeClr val="tx1"/>
            </a:solidFill>
          </a:ln>
        </p:spPr>
        <p:txBody>
          <a:bodyPr wrap="none" rtlCol="0">
            <a:spAutoFit/>
          </a:bodyPr>
          <a:lstStyle/>
          <a:p>
            <a:r>
              <a:rPr lang="fr-FR" dirty="0"/>
              <a:t>TIME-OUT</a:t>
            </a:r>
          </a:p>
        </p:txBody>
      </p:sp>
      <p:sp>
        <p:nvSpPr>
          <p:cNvPr id="2" name="TextBox 1">
            <a:extLst>
              <a:ext uri="{FF2B5EF4-FFF2-40B4-BE49-F238E27FC236}">
                <a16:creationId xmlns:a16="http://schemas.microsoft.com/office/drawing/2014/main" id="{11F3241E-1CB3-2049-93C1-8C22CFD7751A}"/>
              </a:ext>
            </a:extLst>
          </p:cNvPr>
          <p:cNvSpPr txBox="1"/>
          <p:nvPr/>
        </p:nvSpPr>
        <p:spPr>
          <a:xfrm>
            <a:off x="1386646" y="2626911"/>
            <a:ext cx="10415887" cy="369332"/>
          </a:xfrm>
          <a:prstGeom prst="rect">
            <a:avLst/>
          </a:prstGeom>
          <a:noFill/>
        </p:spPr>
        <p:txBody>
          <a:bodyPr wrap="square" rtlCol="0">
            <a:spAutoFit/>
          </a:bodyPr>
          <a:lstStyle/>
          <a:p>
            <a:r>
              <a:rPr lang="fr-FR" dirty="0"/>
              <a:t>Comment la prise de décision est-elle envisagée en </a:t>
            </a:r>
            <a:r>
              <a:rPr lang="fr-FR" dirty="0" err="1"/>
              <a:t>neuroéconomie</a:t>
            </a:r>
            <a:r>
              <a:rPr lang="fr-FR" dirty="0"/>
              <a:t> ?</a:t>
            </a:r>
          </a:p>
        </p:txBody>
      </p:sp>
      <p:sp>
        <p:nvSpPr>
          <p:cNvPr id="5" name="TextBox 4">
            <a:extLst>
              <a:ext uri="{FF2B5EF4-FFF2-40B4-BE49-F238E27FC236}">
                <a16:creationId xmlns:a16="http://schemas.microsoft.com/office/drawing/2014/main" id="{11BA3822-8933-2747-8576-1CB593B0588B}"/>
              </a:ext>
            </a:extLst>
          </p:cNvPr>
          <p:cNvSpPr txBox="1"/>
          <p:nvPr/>
        </p:nvSpPr>
        <p:spPr>
          <a:xfrm>
            <a:off x="1386645" y="3405844"/>
            <a:ext cx="10415887" cy="369332"/>
          </a:xfrm>
          <a:prstGeom prst="rect">
            <a:avLst/>
          </a:prstGeom>
          <a:noFill/>
        </p:spPr>
        <p:txBody>
          <a:bodyPr wrap="square" rtlCol="0">
            <a:spAutoFit/>
          </a:bodyPr>
          <a:lstStyle/>
          <a:p>
            <a:r>
              <a:rPr lang="fr-FR" dirty="0"/>
              <a:t>Que veulent dire les neuroscientifiques lorsqu’ils parlent d’ « </a:t>
            </a:r>
            <a:r>
              <a:rPr lang="fr-FR" dirty="0" err="1"/>
              <a:t>internal</a:t>
            </a:r>
            <a:r>
              <a:rPr lang="fr-FR" dirty="0"/>
              <a:t> </a:t>
            </a:r>
            <a:r>
              <a:rPr lang="fr-FR" dirty="0" err="1"/>
              <a:t>reward</a:t>
            </a:r>
            <a:r>
              <a:rPr lang="fr-FR" dirty="0"/>
              <a:t> </a:t>
            </a:r>
            <a:r>
              <a:rPr lang="fr-FR" dirty="0" err="1"/>
              <a:t>currency</a:t>
            </a:r>
            <a:r>
              <a:rPr lang="fr-FR" dirty="0"/>
              <a:t> » ?</a:t>
            </a:r>
          </a:p>
        </p:txBody>
      </p:sp>
    </p:spTree>
    <p:extLst>
      <p:ext uri="{BB962C8B-B14F-4D97-AF65-F5344CB8AC3E}">
        <p14:creationId xmlns:p14="http://schemas.microsoft.com/office/powerpoint/2010/main" val="3128597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9297A2-9A47-AD47-BD86-746D56C29409}"/>
              </a:ext>
            </a:extLst>
          </p:cNvPr>
          <p:cNvPicPr>
            <a:picLocks noChangeAspect="1"/>
          </p:cNvPicPr>
          <p:nvPr/>
        </p:nvPicPr>
        <p:blipFill>
          <a:blip r:embed="rId2"/>
          <a:stretch>
            <a:fillRect/>
          </a:stretch>
        </p:blipFill>
        <p:spPr>
          <a:xfrm>
            <a:off x="7046915" y="4515798"/>
            <a:ext cx="4002086" cy="2087295"/>
          </a:xfrm>
          <a:prstGeom prst="rect">
            <a:avLst/>
          </a:prstGeom>
        </p:spPr>
      </p:pic>
      <p:pic>
        <p:nvPicPr>
          <p:cNvPr id="5" name="Picture 4">
            <a:extLst>
              <a:ext uri="{FF2B5EF4-FFF2-40B4-BE49-F238E27FC236}">
                <a16:creationId xmlns:a16="http://schemas.microsoft.com/office/drawing/2014/main" id="{ED3CC9DC-6A9B-5945-956D-8C5A474B7EF5}"/>
              </a:ext>
            </a:extLst>
          </p:cNvPr>
          <p:cNvPicPr>
            <a:picLocks noChangeAspect="1"/>
          </p:cNvPicPr>
          <p:nvPr/>
        </p:nvPicPr>
        <p:blipFill>
          <a:blip r:embed="rId3"/>
          <a:stretch>
            <a:fillRect/>
          </a:stretch>
        </p:blipFill>
        <p:spPr>
          <a:xfrm>
            <a:off x="7046915" y="2415663"/>
            <a:ext cx="3948971" cy="2100135"/>
          </a:xfrm>
          <a:prstGeom prst="rect">
            <a:avLst/>
          </a:prstGeom>
        </p:spPr>
      </p:pic>
      <p:pic>
        <p:nvPicPr>
          <p:cNvPr id="6" name="Picture 5">
            <a:extLst>
              <a:ext uri="{FF2B5EF4-FFF2-40B4-BE49-F238E27FC236}">
                <a16:creationId xmlns:a16="http://schemas.microsoft.com/office/drawing/2014/main" id="{450B01E0-FF4A-944A-A5B6-7E6F5C41104F}"/>
              </a:ext>
            </a:extLst>
          </p:cNvPr>
          <p:cNvPicPr/>
          <p:nvPr/>
        </p:nvPicPr>
        <p:blipFill>
          <a:blip r:embed="rId4"/>
          <a:stretch>
            <a:fillRect/>
          </a:stretch>
        </p:blipFill>
        <p:spPr>
          <a:xfrm>
            <a:off x="7131915" y="328368"/>
            <a:ext cx="3844123" cy="2001272"/>
          </a:xfrm>
          <a:prstGeom prst="rect">
            <a:avLst/>
          </a:prstGeom>
          <a:solidFill>
            <a:schemeClr val="bg1"/>
          </a:solidFill>
        </p:spPr>
      </p:pic>
      <p:sp>
        <p:nvSpPr>
          <p:cNvPr id="7" name="Rectangle 6">
            <a:extLst>
              <a:ext uri="{FF2B5EF4-FFF2-40B4-BE49-F238E27FC236}">
                <a16:creationId xmlns:a16="http://schemas.microsoft.com/office/drawing/2014/main" id="{9D7592DE-77AA-BC4E-848D-00AE64A24669}"/>
              </a:ext>
            </a:extLst>
          </p:cNvPr>
          <p:cNvSpPr/>
          <p:nvPr/>
        </p:nvSpPr>
        <p:spPr>
          <a:xfrm>
            <a:off x="7131915" y="328368"/>
            <a:ext cx="1288185" cy="293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D3B39DB-0B60-A141-9000-D326B0C778C5}"/>
              </a:ext>
            </a:extLst>
          </p:cNvPr>
          <p:cNvSpPr/>
          <p:nvPr/>
        </p:nvSpPr>
        <p:spPr>
          <a:xfrm>
            <a:off x="9169400" y="2019300"/>
            <a:ext cx="635000" cy="310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A152602F-DB51-7B48-884C-BB6E2FAFB381}"/>
              </a:ext>
            </a:extLst>
          </p:cNvPr>
          <p:cNvSpPr txBox="1"/>
          <p:nvPr/>
        </p:nvSpPr>
        <p:spPr>
          <a:xfrm>
            <a:off x="88900" y="622300"/>
            <a:ext cx="2906758" cy="369332"/>
          </a:xfrm>
          <a:prstGeom prst="rect">
            <a:avLst/>
          </a:prstGeom>
          <a:noFill/>
        </p:spPr>
        <p:txBody>
          <a:bodyPr wrap="none" rtlCol="0">
            <a:spAutoFit/>
          </a:bodyPr>
          <a:lstStyle/>
          <a:p>
            <a:r>
              <a:rPr lang="fr-FR" dirty="0"/>
              <a:t>Au début de l’apprentissage, </a:t>
            </a:r>
          </a:p>
        </p:txBody>
      </p:sp>
      <p:sp>
        <p:nvSpPr>
          <p:cNvPr id="10" name="TextBox 9">
            <a:extLst>
              <a:ext uri="{FF2B5EF4-FFF2-40B4-BE49-F238E27FC236}">
                <a16:creationId xmlns:a16="http://schemas.microsoft.com/office/drawing/2014/main" id="{9E66514E-87BC-1A4F-9E5D-1C351F286228}"/>
              </a:ext>
            </a:extLst>
          </p:cNvPr>
          <p:cNvSpPr txBox="1"/>
          <p:nvPr/>
        </p:nvSpPr>
        <p:spPr>
          <a:xfrm>
            <a:off x="598065" y="991632"/>
            <a:ext cx="6448850" cy="523220"/>
          </a:xfrm>
          <a:prstGeom prst="rect">
            <a:avLst/>
          </a:prstGeom>
          <a:noFill/>
        </p:spPr>
        <p:txBody>
          <a:bodyPr wrap="square" rtlCol="0">
            <a:spAutoFit/>
          </a:bodyPr>
          <a:lstStyle/>
          <a:p>
            <a:r>
              <a:rPr lang="fr-FR" sz="1400" dirty="0"/>
              <a:t>Les neurones dopaminergiques ne réagissent à la présentation du stimulus conditionnel/discriminatif</a:t>
            </a:r>
          </a:p>
        </p:txBody>
      </p:sp>
      <p:sp>
        <p:nvSpPr>
          <p:cNvPr id="11" name="TextBox 10">
            <a:extLst>
              <a:ext uri="{FF2B5EF4-FFF2-40B4-BE49-F238E27FC236}">
                <a16:creationId xmlns:a16="http://schemas.microsoft.com/office/drawing/2014/main" id="{E1B1DEF0-17E4-DB44-9AB4-5DC5D129B154}"/>
              </a:ext>
            </a:extLst>
          </p:cNvPr>
          <p:cNvSpPr txBox="1"/>
          <p:nvPr/>
        </p:nvSpPr>
        <p:spPr>
          <a:xfrm>
            <a:off x="598065" y="1657480"/>
            <a:ext cx="6448850" cy="307777"/>
          </a:xfrm>
          <a:prstGeom prst="rect">
            <a:avLst/>
          </a:prstGeom>
          <a:noFill/>
        </p:spPr>
        <p:txBody>
          <a:bodyPr wrap="square" rtlCol="0">
            <a:spAutoFit/>
          </a:bodyPr>
          <a:lstStyle/>
          <a:p>
            <a:r>
              <a:rPr lang="fr-FR" sz="1400" dirty="0"/>
              <a:t>Réponse phasique des neurones dopaminergiques lorsque la récompense est présenté</a:t>
            </a:r>
          </a:p>
        </p:txBody>
      </p:sp>
      <p:sp>
        <p:nvSpPr>
          <p:cNvPr id="12" name="TextBox 11">
            <a:extLst>
              <a:ext uri="{FF2B5EF4-FFF2-40B4-BE49-F238E27FC236}">
                <a16:creationId xmlns:a16="http://schemas.microsoft.com/office/drawing/2014/main" id="{644C9F48-DBAA-324C-A42D-1FE1CA66405A}"/>
              </a:ext>
            </a:extLst>
          </p:cNvPr>
          <p:cNvSpPr txBox="1"/>
          <p:nvPr/>
        </p:nvSpPr>
        <p:spPr>
          <a:xfrm>
            <a:off x="598065" y="2932750"/>
            <a:ext cx="6448850" cy="523220"/>
          </a:xfrm>
          <a:prstGeom prst="rect">
            <a:avLst/>
          </a:prstGeom>
          <a:noFill/>
        </p:spPr>
        <p:txBody>
          <a:bodyPr wrap="square" rtlCol="0">
            <a:spAutoFit/>
          </a:bodyPr>
          <a:lstStyle/>
          <a:p>
            <a:r>
              <a:rPr lang="fr-FR" sz="1400" dirty="0"/>
              <a:t>Réponse phasique des neurones dopaminergiques à la présentation du stimulus conditionnel/discriminatif</a:t>
            </a:r>
          </a:p>
        </p:txBody>
      </p:sp>
      <p:sp>
        <p:nvSpPr>
          <p:cNvPr id="13" name="TextBox 12">
            <a:extLst>
              <a:ext uri="{FF2B5EF4-FFF2-40B4-BE49-F238E27FC236}">
                <a16:creationId xmlns:a16="http://schemas.microsoft.com/office/drawing/2014/main" id="{3DA344FF-5A46-2848-B629-FAB5F0522B1C}"/>
              </a:ext>
            </a:extLst>
          </p:cNvPr>
          <p:cNvSpPr txBox="1"/>
          <p:nvPr/>
        </p:nvSpPr>
        <p:spPr>
          <a:xfrm>
            <a:off x="598065" y="3542173"/>
            <a:ext cx="6448850" cy="307777"/>
          </a:xfrm>
          <a:prstGeom prst="rect">
            <a:avLst/>
          </a:prstGeom>
          <a:noFill/>
        </p:spPr>
        <p:txBody>
          <a:bodyPr wrap="square" rtlCol="0">
            <a:spAutoFit/>
          </a:bodyPr>
          <a:lstStyle/>
          <a:p>
            <a:r>
              <a:rPr lang="fr-FR" sz="1400" dirty="0"/>
              <a:t>Aucune réponse des neurones lors de la présentation de la récompense</a:t>
            </a:r>
          </a:p>
        </p:txBody>
      </p:sp>
      <p:sp>
        <p:nvSpPr>
          <p:cNvPr id="14" name="TextBox 13">
            <a:extLst>
              <a:ext uri="{FF2B5EF4-FFF2-40B4-BE49-F238E27FC236}">
                <a16:creationId xmlns:a16="http://schemas.microsoft.com/office/drawing/2014/main" id="{0B494455-726E-9D41-B139-3E5A68DF5F7C}"/>
              </a:ext>
            </a:extLst>
          </p:cNvPr>
          <p:cNvSpPr txBox="1"/>
          <p:nvPr/>
        </p:nvSpPr>
        <p:spPr>
          <a:xfrm>
            <a:off x="88900" y="2520317"/>
            <a:ext cx="3113481" cy="369332"/>
          </a:xfrm>
          <a:prstGeom prst="rect">
            <a:avLst/>
          </a:prstGeom>
          <a:noFill/>
        </p:spPr>
        <p:txBody>
          <a:bodyPr wrap="none" rtlCol="0">
            <a:spAutoFit/>
          </a:bodyPr>
          <a:lstStyle/>
          <a:p>
            <a:r>
              <a:rPr lang="fr-FR" dirty="0"/>
              <a:t>Une fois l’apprentissage acquis,</a:t>
            </a:r>
          </a:p>
        </p:txBody>
      </p:sp>
      <p:sp>
        <p:nvSpPr>
          <p:cNvPr id="15" name="TextBox 14">
            <a:extLst>
              <a:ext uri="{FF2B5EF4-FFF2-40B4-BE49-F238E27FC236}">
                <a16:creationId xmlns:a16="http://schemas.microsoft.com/office/drawing/2014/main" id="{AA802110-1B3A-3C4C-AFA8-86F832CDB586}"/>
              </a:ext>
            </a:extLst>
          </p:cNvPr>
          <p:cNvSpPr txBox="1"/>
          <p:nvPr/>
        </p:nvSpPr>
        <p:spPr>
          <a:xfrm>
            <a:off x="598065" y="5070858"/>
            <a:ext cx="6448850" cy="523220"/>
          </a:xfrm>
          <a:prstGeom prst="rect">
            <a:avLst/>
          </a:prstGeom>
          <a:noFill/>
        </p:spPr>
        <p:txBody>
          <a:bodyPr wrap="square" rtlCol="0">
            <a:spAutoFit/>
          </a:bodyPr>
          <a:lstStyle/>
          <a:p>
            <a:r>
              <a:rPr lang="fr-FR" sz="1400" dirty="0"/>
              <a:t>Si on omet la récompense, désactivation phasique des neurones au moment où la récompense aurait du être donnée.</a:t>
            </a:r>
          </a:p>
        </p:txBody>
      </p:sp>
      <p:sp>
        <p:nvSpPr>
          <p:cNvPr id="18" name="TextBox 17">
            <a:extLst>
              <a:ext uri="{FF2B5EF4-FFF2-40B4-BE49-F238E27FC236}">
                <a16:creationId xmlns:a16="http://schemas.microsoft.com/office/drawing/2014/main" id="{CA3E89E0-4311-6D4D-BE4C-FFFC33793369}"/>
              </a:ext>
            </a:extLst>
          </p:cNvPr>
          <p:cNvSpPr txBox="1"/>
          <p:nvPr/>
        </p:nvSpPr>
        <p:spPr>
          <a:xfrm>
            <a:off x="598065" y="4198794"/>
            <a:ext cx="6448850" cy="307777"/>
          </a:xfrm>
          <a:prstGeom prst="rect">
            <a:avLst/>
          </a:prstGeom>
          <a:noFill/>
        </p:spPr>
        <p:txBody>
          <a:bodyPr wrap="square" rtlCol="0">
            <a:spAutoFit/>
          </a:bodyPr>
          <a:lstStyle/>
          <a:p>
            <a:r>
              <a:rPr lang="fr-FR" sz="1400" dirty="0"/>
              <a:t>Mais…</a:t>
            </a:r>
          </a:p>
        </p:txBody>
      </p:sp>
    </p:spTree>
    <p:extLst>
      <p:ext uri="{BB962C8B-B14F-4D97-AF65-F5344CB8AC3E}">
        <p14:creationId xmlns:p14="http://schemas.microsoft.com/office/powerpoint/2010/main" val="1919204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988E0A-A82B-174F-8712-BC7062CD4277}"/>
              </a:ext>
            </a:extLst>
          </p:cNvPr>
          <p:cNvSpPr txBox="1"/>
          <p:nvPr/>
        </p:nvSpPr>
        <p:spPr>
          <a:xfrm>
            <a:off x="5094375" y="2818709"/>
            <a:ext cx="1049262" cy="707886"/>
          </a:xfrm>
          <a:prstGeom prst="rect">
            <a:avLst/>
          </a:prstGeom>
          <a:noFill/>
        </p:spPr>
        <p:txBody>
          <a:bodyPr wrap="square" rtlCol="0">
            <a:spAutoFit/>
          </a:bodyPr>
          <a:lstStyle/>
          <a:p>
            <a:pPr algn="ctr"/>
            <a:r>
              <a:rPr lang="en-US" sz="2000" dirty="0"/>
              <a:t>Richard Sutton</a:t>
            </a:r>
          </a:p>
        </p:txBody>
      </p:sp>
      <p:sp>
        <p:nvSpPr>
          <p:cNvPr id="5" name="TextBox 4">
            <a:extLst>
              <a:ext uri="{FF2B5EF4-FFF2-40B4-BE49-F238E27FC236}">
                <a16:creationId xmlns:a16="http://schemas.microsoft.com/office/drawing/2014/main" id="{DF9ADEA3-E812-4143-899C-8357B77D5100}"/>
              </a:ext>
            </a:extLst>
          </p:cNvPr>
          <p:cNvSpPr txBox="1"/>
          <p:nvPr/>
        </p:nvSpPr>
        <p:spPr>
          <a:xfrm>
            <a:off x="6926643" y="2818709"/>
            <a:ext cx="1405348" cy="707886"/>
          </a:xfrm>
          <a:prstGeom prst="rect">
            <a:avLst/>
          </a:prstGeom>
          <a:noFill/>
        </p:spPr>
        <p:txBody>
          <a:bodyPr wrap="square" rtlCol="0">
            <a:spAutoFit/>
          </a:bodyPr>
          <a:lstStyle/>
          <a:p>
            <a:pPr algn="ctr"/>
            <a:r>
              <a:rPr lang="en-US" sz="2000" dirty="0"/>
              <a:t>Andrew </a:t>
            </a:r>
            <a:r>
              <a:rPr lang="en-US" sz="2000" dirty="0" err="1"/>
              <a:t>Barto</a:t>
            </a:r>
            <a:endParaRPr lang="en-US" sz="2000" dirty="0"/>
          </a:p>
        </p:txBody>
      </p:sp>
      <p:pic>
        <p:nvPicPr>
          <p:cNvPr id="6" name="Picture 5">
            <a:extLst>
              <a:ext uri="{FF2B5EF4-FFF2-40B4-BE49-F238E27FC236}">
                <a16:creationId xmlns:a16="http://schemas.microsoft.com/office/drawing/2014/main" id="{6CD27A9A-96D6-4842-BC63-601E1780385A}"/>
              </a:ext>
            </a:extLst>
          </p:cNvPr>
          <p:cNvPicPr>
            <a:picLocks noChangeAspect="1"/>
          </p:cNvPicPr>
          <p:nvPr/>
        </p:nvPicPr>
        <p:blipFill>
          <a:blip r:embed="rId2"/>
          <a:stretch>
            <a:fillRect/>
          </a:stretch>
        </p:blipFill>
        <p:spPr>
          <a:xfrm>
            <a:off x="4896763" y="833158"/>
            <a:ext cx="1444486" cy="1853029"/>
          </a:xfrm>
          <a:prstGeom prst="rect">
            <a:avLst/>
          </a:prstGeom>
        </p:spPr>
      </p:pic>
      <p:pic>
        <p:nvPicPr>
          <p:cNvPr id="7" name="Picture 6">
            <a:extLst>
              <a:ext uri="{FF2B5EF4-FFF2-40B4-BE49-F238E27FC236}">
                <a16:creationId xmlns:a16="http://schemas.microsoft.com/office/drawing/2014/main" id="{DFAB0511-41BC-4245-8957-91286D66B004}"/>
              </a:ext>
            </a:extLst>
          </p:cNvPr>
          <p:cNvPicPr>
            <a:picLocks noChangeAspect="1"/>
          </p:cNvPicPr>
          <p:nvPr/>
        </p:nvPicPr>
        <p:blipFill>
          <a:blip r:embed="rId3"/>
          <a:stretch>
            <a:fillRect/>
          </a:stretch>
        </p:blipFill>
        <p:spPr>
          <a:xfrm>
            <a:off x="6478962" y="833158"/>
            <a:ext cx="1853029" cy="1853029"/>
          </a:xfrm>
          <a:prstGeom prst="rect">
            <a:avLst/>
          </a:prstGeom>
        </p:spPr>
      </p:pic>
      <p:pic>
        <p:nvPicPr>
          <p:cNvPr id="8" name="Picture 7">
            <a:extLst>
              <a:ext uri="{FF2B5EF4-FFF2-40B4-BE49-F238E27FC236}">
                <a16:creationId xmlns:a16="http://schemas.microsoft.com/office/drawing/2014/main" id="{059C1247-C214-7248-91D3-95EB6E49A21D}"/>
              </a:ext>
            </a:extLst>
          </p:cNvPr>
          <p:cNvPicPr>
            <a:picLocks noChangeAspect="1"/>
          </p:cNvPicPr>
          <p:nvPr/>
        </p:nvPicPr>
        <p:blipFill>
          <a:blip r:embed="rId4"/>
          <a:stretch>
            <a:fillRect/>
          </a:stretch>
        </p:blipFill>
        <p:spPr>
          <a:xfrm>
            <a:off x="241494" y="2531383"/>
            <a:ext cx="1120576" cy="1568806"/>
          </a:xfrm>
          <a:prstGeom prst="rect">
            <a:avLst/>
          </a:prstGeom>
        </p:spPr>
      </p:pic>
      <p:pic>
        <p:nvPicPr>
          <p:cNvPr id="9" name="Picture 8">
            <a:extLst>
              <a:ext uri="{FF2B5EF4-FFF2-40B4-BE49-F238E27FC236}">
                <a16:creationId xmlns:a16="http://schemas.microsoft.com/office/drawing/2014/main" id="{4D0BC748-CF8A-AB4E-B1C8-D2AD570F852D}"/>
              </a:ext>
            </a:extLst>
          </p:cNvPr>
          <p:cNvPicPr>
            <a:picLocks noChangeAspect="1"/>
          </p:cNvPicPr>
          <p:nvPr/>
        </p:nvPicPr>
        <p:blipFill>
          <a:blip r:embed="rId5"/>
          <a:stretch>
            <a:fillRect/>
          </a:stretch>
        </p:blipFill>
        <p:spPr>
          <a:xfrm>
            <a:off x="1500849" y="2531383"/>
            <a:ext cx="1092790" cy="1595313"/>
          </a:xfrm>
          <a:prstGeom prst="rect">
            <a:avLst/>
          </a:prstGeom>
        </p:spPr>
      </p:pic>
      <p:sp>
        <p:nvSpPr>
          <p:cNvPr id="10" name="TextBox 9">
            <a:extLst>
              <a:ext uri="{FF2B5EF4-FFF2-40B4-BE49-F238E27FC236}">
                <a16:creationId xmlns:a16="http://schemas.microsoft.com/office/drawing/2014/main" id="{5F03817C-60A3-7445-98BD-7A3D6F6F3F01}"/>
              </a:ext>
            </a:extLst>
          </p:cNvPr>
          <p:cNvSpPr txBox="1"/>
          <p:nvPr/>
        </p:nvSpPr>
        <p:spPr>
          <a:xfrm>
            <a:off x="414461" y="4126696"/>
            <a:ext cx="1776897" cy="369332"/>
          </a:xfrm>
          <a:prstGeom prst="rect">
            <a:avLst/>
          </a:prstGeom>
          <a:noFill/>
        </p:spPr>
        <p:txBody>
          <a:bodyPr wrap="none" rtlCol="0">
            <a:spAutoFit/>
          </a:bodyPr>
          <a:lstStyle/>
          <a:p>
            <a:r>
              <a:rPr lang="fr-FR" dirty="0" err="1"/>
              <a:t>Rescorla</a:t>
            </a:r>
            <a:r>
              <a:rPr lang="fr-FR" dirty="0"/>
              <a:t>-Wagner</a:t>
            </a:r>
          </a:p>
        </p:txBody>
      </p:sp>
      <p:sp>
        <p:nvSpPr>
          <p:cNvPr id="11" name="TextBox 10">
            <a:extLst>
              <a:ext uri="{FF2B5EF4-FFF2-40B4-BE49-F238E27FC236}">
                <a16:creationId xmlns:a16="http://schemas.microsoft.com/office/drawing/2014/main" id="{12310F6C-E1C1-1848-8DE6-3D9343936FF4}"/>
              </a:ext>
            </a:extLst>
          </p:cNvPr>
          <p:cNvSpPr txBox="1"/>
          <p:nvPr/>
        </p:nvSpPr>
        <p:spPr>
          <a:xfrm>
            <a:off x="4886562" y="331304"/>
            <a:ext cx="1257075" cy="369332"/>
          </a:xfrm>
          <a:prstGeom prst="rect">
            <a:avLst/>
          </a:prstGeom>
          <a:noFill/>
        </p:spPr>
        <p:txBody>
          <a:bodyPr wrap="none" rtlCol="0">
            <a:spAutoFit/>
          </a:bodyPr>
          <a:lstStyle/>
          <a:p>
            <a:r>
              <a:rPr lang="fr-FR" dirty="0"/>
              <a:t>TD </a:t>
            </a:r>
            <a:r>
              <a:rPr lang="fr-FR" dirty="0" err="1"/>
              <a:t>learning</a:t>
            </a:r>
            <a:endParaRPr lang="fr-FR" dirty="0"/>
          </a:p>
        </p:txBody>
      </p:sp>
      <p:pic>
        <p:nvPicPr>
          <p:cNvPr id="12" name="Picture 11">
            <a:extLst>
              <a:ext uri="{FF2B5EF4-FFF2-40B4-BE49-F238E27FC236}">
                <a16:creationId xmlns:a16="http://schemas.microsoft.com/office/drawing/2014/main" id="{1EBBBEC4-7CC5-9645-BB91-B69CAD291350}"/>
              </a:ext>
            </a:extLst>
          </p:cNvPr>
          <p:cNvPicPr>
            <a:picLocks noChangeAspect="1"/>
          </p:cNvPicPr>
          <p:nvPr/>
        </p:nvPicPr>
        <p:blipFill>
          <a:blip r:embed="rId6"/>
          <a:stretch>
            <a:fillRect/>
          </a:stretch>
        </p:blipFill>
        <p:spPr>
          <a:xfrm>
            <a:off x="5772635" y="4126696"/>
            <a:ext cx="1652635" cy="2203513"/>
          </a:xfrm>
          <a:prstGeom prst="rect">
            <a:avLst/>
          </a:prstGeom>
        </p:spPr>
      </p:pic>
      <p:sp>
        <p:nvSpPr>
          <p:cNvPr id="13" name="TextBox 12">
            <a:extLst>
              <a:ext uri="{FF2B5EF4-FFF2-40B4-BE49-F238E27FC236}">
                <a16:creationId xmlns:a16="http://schemas.microsoft.com/office/drawing/2014/main" id="{7D69701B-A571-9142-9A88-13CE1567B80E}"/>
              </a:ext>
            </a:extLst>
          </p:cNvPr>
          <p:cNvSpPr txBox="1"/>
          <p:nvPr/>
        </p:nvSpPr>
        <p:spPr>
          <a:xfrm>
            <a:off x="5094375" y="3719124"/>
            <a:ext cx="1175322" cy="369332"/>
          </a:xfrm>
          <a:prstGeom prst="rect">
            <a:avLst/>
          </a:prstGeom>
          <a:noFill/>
        </p:spPr>
        <p:txBody>
          <a:bodyPr wrap="none" rtlCol="0">
            <a:spAutoFit/>
          </a:bodyPr>
          <a:lstStyle/>
          <a:p>
            <a:r>
              <a:rPr lang="fr-FR" dirty="0" err="1"/>
              <a:t>Q-learning</a:t>
            </a:r>
            <a:endParaRPr lang="fr-FR" dirty="0"/>
          </a:p>
        </p:txBody>
      </p:sp>
      <p:sp>
        <p:nvSpPr>
          <p:cNvPr id="14" name="TextBox 13">
            <a:extLst>
              <a:ext uri="{FF2B5EF4-FFF2-40B4-BE49-F238E27FC236}">
                <a16:creationId xmlns:a16="http://schemas.microsoft.com/office/drawing/2014/main" id="{55CA24ED-4FB5-8548-BA7A-569EE428ACD0}"/>
              </a:ext>
            </a:extLst>
          </p:cNvPr>
          <p:cNvSpPr txBox="1"/>
          <p:nvPr/>
        </p:nvSpPr>
        <p:spPr>
          <a:xfrm>
            <a:off x="5850424" y="6453635"/>
            <a:ext cx="1456937" cy="369332"/>
          </a:xfrm>
          <a:prstGeom prst="rect">
            <a:avLst/>
          </a:prstGeom>
          <a:noFill/>
        </p:spPr>
        <p:txBody>
          <a:bodyPr wrap="none" rtlCol="0">
            <a:spAutoFit/>
          </a:bodyPr>
          <a:lstStyle/>
          <a:p>
            <a:r>
              <a:rPr lang="fr-FR" dirty="0"/>
              <a:t>Chris Watkins</a:t>
            </a:r>
          </a:p>
        </p:txBody>
      </p:sp>
      <p:sp>
        <p:nvSpPr>
          <p:cNvPr id="15" name="Rectangle 14">
            <a:extLst>
              <a:ext uri="{FF2B5EF4-FFF2-40B4-BE49-F238E27FC236}">
                <a16:creationId xmlns:a16="http://schemas.microsoft.com/office/drawing/2014/main" id="{B5626059-F139-594F-A9AA-08E9C87EAE57}"/>
              </a:ext>
            </a:extLst>
          </p:cNvPr>
          <p:cNvSpPr/>
          <p:nvPr/>
        </p:nvSpPr>
        <p:spPr>
          <a:xfrm>
            <a:off x="4372489" y="244016"/>
            <a:ext cx="4373217" cy="6578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15">
            <a:extLst>
              <a:ext uri="{FF2B5EF4-FFF2-40B4-BE49-F238E27FC236}">
                <a16:creationId xmlns:a16="http://schemas.microsoft.com/office/drawing/2014/main" id="{7F3A5A97-22DC-C84C-B44D-E3CE5C7F6A45}"/>
              </a:ext>
            </a:extLst>
          </p:cNvPr>
          <p:cNvSpPr txBox="1"/>
          <p:nvPr/>
        </p:nvSpPr>
        <p:spPr>
          <a:xfrm>
            <a:off x="8913858" y="146638"/>
            <a:ext cx="3221395" cy="369332"/>
          </a:xfrm>
          <a:prstGeom prst="rect">
            <a:avLst/>
          </a:prstGeom>
          <a:noFill/>
        </p:spPr>
        <p:txBody>
          <a:bodyPr wrap="none" rtlCol="0">
            <a:spAutoFit/>
          </a:bodyPr>
          <a:lstStyle/>
          <a:p>
            <a:r>
              <a:rPr lang="fr-FR" dirty="0"/>
              <a:t>Apprentissage par renforcement</a:t>
            </a:r>
          </a:p>
        </p:txBody>
      </p:sp>
      <p:sp>
        <p:nvSpPr>
          <p:cNvPr id="17" name="TextBox 16">
            <a:extLst>
              <a:ext uri="{FF2B5EF4-FFF2-40B4-BE49-F238E27FC236}">
                <a16:creationId xmlns:a16="http://schemas.microsoft.com/office/drawing/2014/main" id="{4379A6D3-C504-A042-A5AE-0182B7B69F31}"/>
              </a:ext>
            </a:extLst>
          </p:cNvPr>
          <p:cNvSpPr txBox="1"/>
          <p:nvPr/>
        </p:nvSpPr>
        <p:spPr>
          <a:xfrm>
            <a:off x="7166554" y="331304"/>
            <a:ext cx="1077346" cy="369332"/>
          </a:xfrm>
          <a:prstGeom prst="rect">
            <a:avLst/>
          </a:prstGeom>
          <a:noFill/>
        </p:spPr>
        <p:txBody>
          <a:bodyPr wrap="none" rtlCol="0">
            <a:spAutoFit/>
          </a:bodyPr>
          <a:lstStyle/>
          <a:p>
            <a:r>
              <a:rPr lang="fr-FR" dirty="0"/>
              <a:t>Pavlovien</a:t>
            </a:r>
          </a:p>
        </p:txBody>
      </p:sp>
      <p:sp>
        <p:nvSpPr>
          <p:cNvPr id="18" name="TextBox 17">
            <a:extLst>
              <a:ext uri="{FF2B5EF4-FFF2-40B4-BE49-F238E27FC236}">
                <a16:creationId xmlns:a16="http://schemas.microsoft.com/office/drawing/2014/main" id="{A5A8B729-6684-0D41-A800-5DE3C213C32F}"/>
              </a:ext>
            </a:extLst>
          </p:cNvPr>
          <p:cNvSpPr txBox="1"/>
          <p:nvPr/>
        </p:nvSpPr>
        <p:spPr>
          <a:xfrm>
            <a:off x="7029269" y="3719124"/>
            <a:ext cx="956865" cy="369332"/>
          </a:xfrm>
          <a:prstGeom prst="rect">
            <a:avLst/>
          </a:prstGeom>
          <a:noFill/>
        </p:spPr>
        <p:txBody>
          <a:bodyPr wrap="none" rtlCol="0">
            <a:spAutoFit/>
          </a:bodyPr>
          <a:lstStyle/>
          <a:p>
            <a:r>
              <a:rPr lang="fr-FR" dirty="0"/>
              <a:t>Opérant</a:t>
            </a:r>
          </a:p>
        </p:txBody>
      </p:sp>
      <p:cxnSp>
        <p:nvCxnSpPr>
          <p:cNvPr id="20" name="Straight Arrow Connector 19">
            <a:extLst>
              <a:ext uri="{FF2B5EF4-FFF2-40B4-BE49-F238E27FC236}">
                <a16:creationId xmlns:a16="http://schemas.microsoft.com/office/drawing/2014/main" id="{0B4F94D4-5AA8-6D48-8BD5-8A17CFA56B62}"/>
              </a:ext>
            </a:extLst>
          </p:cNvPr>
          <p:cNvCxnSpPr>
            <a:stCxn id="9" idx="3"/>
            <a:endCxn id="6" idx="1"/>
          </p:cNvCxnSpPr>
          <p:nvPr/>
        </p:nvCxnSpPr>
        <p:spPr>
          <a:xfrm flipV="1">
            <a:off x="2593639" y="1759673"/>
            <a:ext cx="2303124" cy="1569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3F2E270-30E1-6447-A7C5-86EDC535C287}"/>
              </a:ext>
            </a:extLst>
          </p:cNvPr>
          <p:cNvCxnSpPr>
            <a:stCxn id="9" idx="3"/>
            <a:endCxn id="12" idx="1"/>
          </p:cNvCxnSpPr>
          <p:nvPr/>
        </p:nvCxnSpPr>
        <p:spPr>
          <a:xfrm>
            <a:off x="2593639" y="3329040"/>
            <a:ext cx="3178996" cy="189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675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068D-4E49-9042-B55C-085CB20FE444}"/>
              </a:ext>
            </a:extLst>
          </p:cNvPr>
          <p:cNvSpPr>
            <a:spLocks noGrp="1"/>
          </p:cNvSpPr>
          <p:nvPr>
            <p:ph type="ctrTitle"/>
          </p:nvPr>
        </p:nvSpPr>
        <p:spPr>
          <a:xfrm>
            <a:off x="1328057" y="1224490"/>
            <a:ext cx="9144000" cy="2387600"/>
          </a:xfrm>
        </p:spPr>
        <p:txBody>
          <a:bodyPr>
            <a:normAutofit fontScale="90000"/>
          </a:bodyPr>
          <a:lstStyle/>
          <a:p>
            <a:r>
              <a:rPr lang="fr-FR" dirty="0"/>
              <a:t>« Cerveau et Récompense  »</a:t>
            </a:r>
            <a:br>
              <a:rPr lang="fr-FR" dirty="0"/>
            </a:br>
            <a:r>
              <a:rPr lang="fr-FR" dirty="0"/>
              <a:t>Episode 6</a:t>
            </a:r>
            <a:br>
              <a:rPr lang="fr-FR" dirty="0"/>
            </a:br>
            <a:endParaRPr lang="fr-FR" dirty="0"/>
          </a:p>
        </p:txBody>
      </p:sp>
    </p:spTree>
    <p:extLst>
      <p:ext uri="{BB962C8B-B14F-4D97-AF65-F5344CB8AC3E}">
        <p14:creationId xmlns:p14="http://schemas.microsoft.com/office/powerpoint/2010/main" val="415535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A33FD9-3D6F-FF47-A4B2-E4E549EBEB87}"/>
              </a:ext>
            </a:extLst>
          </p:cNvPr>
          <p:cNvSpPr txBox="1"/>
          <p:nvPr/>
        </p:nvSpPr>
        <p:spPr>
          <a:xfrm>
            <a:off x="420624" y="274320"/>
            <a:ext cx="1143455" cy="369332"/>
          </a:xfrm>
          <a:prstGeom prst="rect">
            <a:avLst/>
          </a:prstGeom>
          <a:noFill/>
          <a:ln>
            <a:solidFill>
              <a:schemeClr val="tx1"/>
            </a:solidFill>
          </a:ln>
        </p:spPr>
        <p:txBody>
          <a:bodyPr wrap="none" rtlCol="0">
            <a:spAutoFit/>
          </a:bodyPr>
          <a:lstStyle/>
          <a:p>
            <a:r>
              <a:rPr lang="fr-FR" dirty="0"/>
              <a:t>TIME-OUT</a:t>
            </a:r>
          </a:p>
        </p:txBody>
      </p:sp>
      <p:sp>
        <p:nvSpPr>
          <p:cNvPr id="2" name="TextBox 1">
            <a:extLst>
              <a:ext uri="{FF2B5EF4-FFF2-40B4-BE49-F238E27FC236}">
                <a16:creationId xmlns:a16="http://schemas.microsoft.com/office/drawing/2014/main" id="{11F3241E-1CB3-2049-93C1-8C22CFD7751A}"/>
              </a:ext>
            </a:extLst>
          </p:cNvPr>
          <p:cNvSpPr txBox="1"/>
          <p:nvPr/>
        </p:nvSpPr>
        <p:spPr>
          <a:xfrm>
            <a:off x="1471313" y="1746378"/>
            <a:ext cx="10442391" cy="646331"/>
          </a:xfrm>
          <a:prstGeom prst="rect">
            <a:avLst/>
          </a:prstGeom>
          <a:noFill/>
        </p:spPr>
        <p:txBody>
          <a:bodyPr wrap="square" rtlCol="0">
            <a:spAutoFit/>
          </a:bodyPr>
          <a:lstStyle/>
          <a:p>
            <a:r>
              <a:rPr lang="fr-FR" dirty="0"/>
              <a:t>Comment TD </a:t>
            </a:r>
            <a:r>
              <a:rPr lang="fr-FR" dirty="0" err="1"/>
              <a:t>learning</a:t>
            </a:r>
            <a:r>
              <a:rPr lang="fr-FR" dirty="0"/>
              <a:t> permet-il de comprendre la réponse dopaminergique à un stimulus associé à une récompense ?</a:t>
            </a:r>
          </a:p>
        </p:txBody>
      </p:sp>
    </p:spTree>
    <p:extLst>
      <p:ext uri="{BB962C8B-B14F-4D97-AF65-F5344CB8AC3E}">
        <p14:creationId xmlns:p14="http://schemas.microsoft.com/office/powerpoint/2010/main" val="648117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486A12-3220-104C-81BA-188A551343B7}"/>
              </a:ext>
            </a:extLst>
          </p:cNvPr>
          <p:cNvSpPr txBox="1"/>
          <p:nvPr/>
        </p:nvSpPr>
        <p:spPr>
          <a:xfrm>
            <a:off x="2590999" y="213817"/>
            <a:ext cx="1547411" cy="646331"/>
          </a:xfrm>
          <a:prstGeom prst="rect">
            <a:avLst/>
          </a:prstGeom>
          <a:noFill/>
        </p:spPr>
        <p:txBody>
          <a:bodyPr wrap="none" rtlCol="0">
            <a:spAutoFit/>
          </a:bodyPr>
          <a:lstStyle/>
          <a:p>
            <a:r>
              <a:rPr lang="fr-FR" dirty="0"/>
              <a:t>Probabilité de </a:t>
            </a:r>
          </a:p>
          <a:p>
            <a:r>
              <a:rPr lang="fr-FR" dirty="0"/>
              <a:t>renforcement</a:t>
            </a:r>
          </a:p>
        </p:txBody>
      </p:sp>
      <p:sp>
        <p:nvSpPr>
          <p:cNvPr id="5" name="TextBox 4">
            <a:extLst>
              <a:ext uri="{FF2B5EF4-FFF2-40B4-BE49-F238E27FC236}">
                <a16:creationId xmlns:a16="http://schemas.microsoft.com/office/drawing/2014/main" id="{5CA1574C-EE04-7E47-94E4-6E260186F640}"/>
              </a:ext>
            </a:extLst>
          </p:cNvPr>
          <p:cNvSpPr txBox="1"/>
          <p:nvPr/>
        </p:nvSpPr>
        <p:spPr>
          <a:xfrm>
            <a:off x="8699056" y="6425321"/>
            <a:ext cx="3492944" cy="276999"/>
          </a:xfrm>
          <a:prstGeom prst="rect">
            <a:avLst/>
          </a:prstGeom>
          <a:noFill/>
        </p:spPr>
        <p:txBody>
          <a:bodyPr wrap="none" rtlCol="0">
            <a:spAutoFit/>
          </a:bodyPr>
          <a:lstStyle/>
          <a:p>
            <a:r>
              <a:rPr lang="en-US" sz="1200" dirty="0" err="1">
                <a:latin typeface="Times"/>
                <a:cs typeface="Times"/>
              </a:rPr>
              <a:t>Fiorillo</a:t>
            </a:r>
            <a:r>
              <a:rPr lang="en-US" sz="1200" dirty="0">
                <a:latin typeface="Times"/>
                <a:cs typeface="Times"/>
              </a:rPr>
              <a:t>, </a:t>
            </a:r>
            <a:r>
              <a:rPr lang="en-US" sz="1200" dirty="0" err="1">
                <a:latin typeface="Times"/>
                <a:cs typeface="Times"/>
              </a:rPr>
              <a:t>Tobler</a:t>
            </a:r>
            <a:r>
              <a:rPr lang="en-US" sz="1200" dirty="0">
                <a:latin typeface="Times"/>
                <a:cs typeface="Times"/>
              </a:rPr>
              <a:t>, &amp; Schultz (2003). Nature, 299, 1898 </a:t>
            </a:r>
          </a:p>
        </p:txBody>
      </p:sp>
      <p:sp>
        <p:nvSpPr>
          <p:cNvPr id="6" name="TextBox 5">
            <a:extLst>
              <a:ext uri="{FF2B5EF4-FFF2-40B4-BE49-F238E27FC236}">
                <a16:creationId xmlns:a16="http://schemas.microsoft.com/office/drawing/2014/main" id="{C78DF34B-6B89-DE4C-9E66-8D6B25CE93B8}"/>
              </a:ext>
            </a:extLst>
          </p:cNvPr>
          <p:cNvSpPr txBox="1"/>
          <p:nvPr/>
        </p:nvSpPr>
        <p:spPr>
          <a:xfrm>
            <a:off x="4633734" y="173975"/>
            <a:ext cx="1855444" cy="646331"/>
          </a:xfrm>
          <a:prstGeom prst="rect">
            <a:avLst/>
          </a:prstGeom>
          <a:noFill/>
        </p:spPr>
        <p:txBody>
          <a:bodyPr wrap="none" rtlCol="0">
            <a:spAutoFit/>
          </a:bodyPr>
          <a:lstStyle/>
          <a:p>
            <a:r>
              <a:rPr lang="fr-FR" dirty="0"/>
              <a:t>Valeur associative</a:t>
            </a:r>
          </a:p>
          <a:p>
            <a:r>
              <a:rPr lang="fr-FR" dirty="0"/>
              <a:t>(moyenne)</a:t>
            </a:r>
          </a:p>
        </p:txBody>
      </p:sp>
      <p:sp>
        <p:nvSpPr>
          <p:cNvPr id="9" name="TextBox 8">
            <a:extLst>
              <a:ext uri="{FF2B5EF4-FFF2-40B4-BE49-F238E27FC236}">
                <a16:creationId xmlns:a16="http://schemas.microsoft.com/office/drawing/2014/main" id="{B2527873-6CE0-8044-ABF4-F330007FD62D}"/>
              </a:ext>
            </a:extLst>
          </p:cNvPr>
          <p:cNvSpPr txBox="1"/>
          <p:nvPr/>
        </p:nvSpPr>
        <p:spPr>
          <a:xfrm>
            <a:off x="2566285" y="1151568"/>
            <a:ext cx="625170" cy="369332"/>
          </a:xfrm>
          <a:prstGeom prst="rect">
            <a:avLst/>
          </a:prstGeom>
          <a:noFill/>
        </p:spPr>
        <p:txBody>
          <a:bodyPr wrap="square" rtlCol="0">
            <a:spAutoFit/>
          </a:bodyPr>
          <a:lstStyle/>
          <a:p>
            <a:r>
              <a:rPr lang="fr-FR" dirty="0"/>
              <a:t>0.00</a:t>
            </a:r>
          </a:p>
        </p:txBody>
      </p:sp>
      <p:sp>
        <p:nvSpPr>
          <p:cNvPr id="10" name="TextBox 9">
            <a:extLst>
              <a:ext uri="{FF2B5EF4-FFF2-40B4-BE49-F238E27FC236}">
                <a16:creationId xmlns:a16="http://schemas.microsoft.com/office/drawing/2014/main" id="{44A71B8B-AB16-EE47-B226-8EDFE839F11C}"/>
              </a:ext>
            </a:extLst>
          </p:cNvPr>
          <p:cNvSpPr txBox="1"/>
          <p:nvPr/>
        </p:nvSpPr>
        <p:spPr>
          <a:xfrm>
            <a:off x="2590999" y="2273611"/>
            <a:ext cx="600456" cy="369332"/>
          </a:xfrm>
          <a:prstGeom prst="rect">
            <a:avLst/>
          </a:prstGeom>
          <a:noFill/>
        </p:spPr>
        <p:txBody>
          <a:bodyPr wrap="square" rtlCol="0">
            <a:spAutoFit/>
          </a:bodyPr>
          <a:lstStyle/>
          <a:p>
            <a:r>
              <a:rPr lang="fr-FR" dirty="0"/>
              <a:t>0.25</a:t>
            </a:r>
          </a:p>
        </p:txBody>
      </p:sp>
      <p:sp>
        <p:nvSpPr>
          <p:cNvPr id="20" name="TextBox 19">
            <a:extLst>
              <a:ext uri="{FF2B5EF4-FFF2-40B4-BE49-F238E27FC236}">
                <a16:creationId xmlns:a16="http://schemas.microsoft.com/office/drawing/2014/main" id="{3D273EBC-523C-744E-B9E8-6C8C19714A60}"/>
              </a:ext>
            </a:extLst>
          </p:cNvPr>
          <p:cNvSpPr txBox="1"/>
          <p:nvPr/>
        </p:nvSpPr>
        <p:spPr>
          <a:xfrm>
            <a:off x="4637146" y="1056833"/>
            <a:ext cx="625170" cy="369332"/>
          </a:xfrm>
          <a:prstGeom prst="rect">
            <a:avLst/>
          </a:prstGeom>
          <a:noFill/>
        </p:spPr>
        <p:txBody>
          <a:bodyPr wrap="square" rtlCol="0">
            <a:spAutoFit/>
          </a:bodyPr>
          <a:lstStyle/>
          <a:p>
            <a:r>
              <a:rPr lang="fr-FR" dirty="0"/>
              <a:t>0.00</a:t>
            </a:r>
          </a:p>
        </p:txBody>
      </p:sp>
      <p:sp>
        <p:nvSpPr>
          <p:cNvPr id="21" name="TextBox 20">
            <a:extLst>
              <a:ext uri="{FF2B5EF4-FFF2-40B4-BE49-F238E27FC236}">
                <a16:creationId xmlns:a16="http://schemas.microsoft.com/office/drawing/2014/main" id="{E14C3143-3677-3E48-83F1-9C922E12F8E1}"/>
              </a:ext>
            </a:extLst>
          </p:cNvPr>
          <p:cNvSpPr txBox="1"/>
          <p:nvPr/>
        </p:nvSpPr>
        <p:spPr>
          <a:xfrm>
            <a:off x="4661860" y="2277698"/>
            <a:ext cx="600456" cy="369332"/>
          </a:xfrm>
          <a:prstGeom prst="rect">
            <a:avLst/>
          </a:prstGeom>
          <a:noFill/>
        </p:spPr>
        <p:txBody>
          <a:bodyPr wrap="square" rtlCol="0">
            <a:spAutoFit/>
          </a:bodyPr>
          <a:lstStyle/>
          <a:p>
            <a:r>
              <a:rPr lang="fr-FR" dirty="0"/>
              <a:t>0.25</a:t>
            </a:r>
          </a:p>
        </p:txBody>
      </p:sp>
      <p:pic>
        <p:nvPicPr>
          <p:cNvPr id="26" name="Picture 25">
            <a:extLst>
              <a:ext uri="{FF2B5EF4-FFF2-40B4-BE49-F238E27FC236}">
                <a16:creationId xmlns:a16="http://schemas.microsoft.com/office/drawing/2014/main" id="{399404AC-7B13-EF4F-BF58-D1BA2D58D7EF}"/>
              </a:ext>
            </a:extLst>
          </p:cNvPr>
          <p:cNvPicPr>
            <a:picLocks noChangeAspect="1"/>
          </p:cNvPicPr>
          <p:nvPr/>
        </p:nvPicPr>
        <p:blipFill>
          <a:blip r:embed="rId2"/>
          <a:stretch>
            <a:fillRect/>
          </a:stretch>
        </p:blipFill>
        <p:spPr>
          <a:xfrm>
            <a:off x="165418" y="560467"/>
            <a:ext cx="2233725" cy="6030098"/>
          </a:xfrm>
          <a:prstGeom prst="rect">
            <a:avLst/>
          </a:prstGeom>
        </p:spPr>
      </p:pic>
      <p:sp>
        <p:nvSpPr>
          <p:cNvPr id="15" name="TextBox 14">
            <a:extLst>
              <a:ext uri="{FF2B5EF4-FFF2-40B4-BE49-F238E27FC236}">
                <a16:creationId xmlns:a16="http://schemas.microsoft.com/office/drawing/2014/main" id="{C8E47D2C-F870-BA46-9C74-1277D05FF4F4}"/>
              </a:ext>
            </a:extLst>
          </p:cNvPr>
          <p:cNvSpPr txBox="1"/>
          <p:nvPr/>
        </p:nvSpPr>
        <p:spPr>
          <a:xfrm>
            <a:off x="2590999" y="3395654"/>
            <a:ext cx="600456" cy="369332"/>
          </a:xfrm>
          <a:prstGeom prst="rect">
            <a:avLst/>
          </a:prstGeom>
          <a:noFill/>
        </p:spPr>
        <p:txBody>
          <a:bodyPr wrap="square" rtlCol="0">
            <a:spAutoFit/>
          </a:bodyPr>
          <a:lstStyle/>
          <a:p>
            <a:r>
              <a:rPr lang="fr-FR" dirty="0"/>
              <a:t>0.50</a:t>
            </a:r>
          </a:p>
        </p:txBody>
      </p:sp>
      <p:sp>
        <p:nvSpPr>
          <p:cNvPr id="16" name="TextBox 15">
            <a:extLst>
              <a:ext uri="{FF2B5EF4-FFF2-40B4-BE49-F238E27FC236}">
                <a16:creationId xmlns:a16="http://schemas.microsoft.com/office/drawing/2014/main" id="{AEFD0082-690A-4F47-B9EA-684B34DD3DFD}"/>
              </a:ext>
            </a:extLst>
          </p:cNvPr>
          <p:cNvSpPr txBox="1"/>
          <p:nvPr/>
        </p:nvSpPr>
        <p:spPr>
          <a:xfrm>
            <a:off x="4661860" y="3395654"/>
            <a:ext cx="600456" cy="369332"/>
          </a:xfrm>
          <a:prstGeom prst="rect">
            <a:avLst/>
          </a:prstGeom>
          <a:noFill/>
        </p:spPr>
        <p:txBody>
          <a:bodyPr wrap="square" rtlCol="0">
            <a:spAutoFit/>
          </a:bodyPr>
          <a:lstStyle/>
          <a:p>
            <a:r>
              <a:rPr lang="fr-FR" dirty="0"/>
              <a:t>0.50</a:t>
            </a:r>
          </a:p>
        </p:txBody>
      </p:sp>
      <p:sp>
        <p:nvSpPr>
          <p:cNvPr id="18" name="TextBox 17">
            <a:extLst>
              <a:ext uri="{FF2B5EF4-FFF2-40B4-BE49-F238E27FC236}">
                <a16:creationId xmlns:a16="http://schemas.microsoft.com/office/drawing/2014/main" id="{0A77EF27-E370-3B47-9F1F-63CF4D5797D7}"/>
              </a:ext>
            </a:extLst>
          </p:cNvPr>
          <p:cNvSpPr txBox="1"/>
          <p:nvPr/>
        </p:nvSpPr>
        <p:spPr>
          <a:xfrm>
            <a:off x="2590999" y="4517697"/>
            <a:ext cx="600456" cy="369332"/>
          </a:xfrm>
          <a:prstGeom prst="rect">
            <a:avLst/>
          </a:prstGeom>
          <a:noFill/>
        </p:spPr>
        <p:txBody>
          <a:bodyPr wrap="square" rtlCol="0">
            <a:spAutoFit/>
          </a:bodyPr>
          <a:lstStyle/>
          <a:p>
            <a:r>
              <a:rPr lang="fr-FR" dirty="0"/>
              <a:t>0.75</a:t>
            </a:r>
          </a:p>
        </p:txBody>
      </p:sp>
      <p:sp>
        <p:nvSpPr>
          <p:cNvPr id="19" name="TextBox 18">
            <a:extLst>
              <a:ext uri="{FF2B5EF4-FFF2-40B4-BE49-F238E27FC236}">
                <a16:creationId xmlns:a16="http://schemas.microsoft.com/office/drawing/2014/main" id="{14B7C213-2F03-1347-8429-C3A0D8FA5580}"/>
              </a:ext>
            </a:extLst>
          </p:cNvPr>
          <p:cNvSpPr txBox="1"/>
          <p:nvPr/>
        </p:nvSpPr>
        <p:spPr>
          <a:xfrm>
            <a:off x="4685857" y="4517697"/>
            <a:ext cx="600456" cy="369332"/>
          </a:xfrm>
          <a:prstGeom prst="rect">
            <a:avLst/>
          </a:prstGeom>
          <a:noFill/>
        </p:spPr>
        <p:txBody>
          <a:bodyPr wrap="square" rtlCol="0">
            <a:spAutoFit/>
          </a:bodyPr>
          <a:lstStyle/>
          <a:p>
            <a:r>
              <a:rPr lang="fr-FR" dirty="0"/>
              <a:t>0.75</a:t>
            </a:r>
          </a:p>
        </p:txBody>
      </p:sp>
      <p:sp>
        <p:nvSpPr>
          <p:cNvPr id="23" name="TextBox 22">
            <a:extLst>
              <a:ext uri="{FF2B5EF4-FFF2-40B4-BE49-F238E27FC236}">
                <a16:creationId xmlns:a16="http://schemas.microsoft.com/office/drawing/2014/main" id="{E7E9A9B8-474D-5049-930A-717E20502D9D}"/>
              </a:ext>
            </a:extLst>
          </p:cNvPr>
          <p:cNvSpPr txBox="1"/>
          <p:nvPr/>
        </p:nvSpPr>
        <p:spPr>
          <a:xfrm>
            <a:off x="2590999" y="5639740"/>
            <a:ext cx="600456" cy="369332"/>
          </a:xfrm>
          <a:prstGeom prst="rect">
            <a:avLst/>
          </a:prstGeom>
          <a:noFill/>
        </p:spPr>
        <p:txBody>
          <a:bodyPr wrap="square" rtlCol="0">
            <a:spAutoFit/>
          </a:bodyPr>
          <a:lstStyle/>
          <a:p>
            <a:r>
              <a:rPr lang="fr-FR" dirty="0"/>
              <a:t>1.00</a:t>
            </a:r>
          </a:p>
        </p:txBody>
      </p:sp>
      <p:sp>
        <p:nvSpPr>
          <p:cNvPr id="24" name="TextBox 23">
            <a:extLst>
              <a:ext uri="{FF2B5EF4-FFF2-40B4-BE49-F238E27FC236}">
                <a16:creationId xmlns:a16="http://schemas.microsoft.com/office/drawing/2014/main" id="{9D36E878-CF40-7741-A574-A213C6CFE837}"/>
              </a:ext>
            </a:extLst>
          </p:cNvPr>
          <p:cNvSpPr txBox="1"/>
          <p:nvPr/>
        </p:nvSpPr>
        <p:spPr>
          <a:xfrm>
            <a:off x="4685857" y="5635653"/>
            <a:ext cx="600456" cy="369332"/>
          </a:xfrm>
          <a:prstGeom prst="rect">
            <a:avLst/>
          </a:prstGeom>
          <a:noFill/>
        </p:spPr>
        <p:txBody>
          <a:bodyPr wrap="square" rtlCol="0">
            <a:spAutoFit/>
          </a:bodyPr>
          <a:lstStyle/>
          <a:p>
            <a:r>
              <a:rPr lang="fr-FR" dirty="0"/>
              <a:t>1.00</a:t>
            </a:r>
          </a:p>
        </p:txBody>
      </p:sp>
      <p:pic>
        <p:nvPicPr>
          <p:cNvPr id="2" name="Picture 1">
            <a:extLst>
              <a:ext uri="{FF2B5EF4-FFF2-40B4-BE49-F238E27FC236}">
                <a16:creationId xmlns:a16="http://schemas.microsoft.com/office/drawing/2014/main" id="{5F20D532-8448-7F45-84B1-FA7FC98FB458}"/>
              </a:ext>
            </a:extLst>
          </p:cNvPr>
          <p:cNvPicPr>
            <a:picLocks noChangeAspect="1"/>
          </p:cNvPicPr>
          <p:nvPr/>
        </p:nvPicPr>
        <p:blipFill>
          <a:blip r:embed="rId3"/>
          <a:stretch>
            <a:fillRect/>
          </a:stretch>
        </p:blipFill>
        <p:spPr>
          <a:xfrm>
            <a:off x="6381750" y="1254153"/>
            <a:ext cx="4229100" cy="4381500"/>
          </a:xfrm>
          <a:prstGeom prst="rect">
            <a:avLst/>
          </a:prstGeom>
        </p:spPr>
      </p:pic>
    </p:spTree>
    <p:extLst>
      <p:ext uri="{BB962C8B-B14F-4D97-AF65-F5344CB8AC3E}">
        <p14:creationId xmlns:p14="http://schemas.microsoft.com/office/powerpoint/2010/main" val="234758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69D0DA-271B-2341-9F70-6AEFA2AD4714}"/>
              </a:ext>
            </a:extLst>
          </p:cNvPr>
          <p:cNvSpPr txBox="1"/>
          <p:nvPr/>
        </p:nvSpPr>
        <p:spPr>
          <a:xfrm>
            <a:off x="9139588" y="6456704"/>
            <a:ext cx="2710272" cy="276999"/>
          </a:xfrm>
          <a:prstGeom prst="rect">
            <a:avLst/>
          </a:prstGeom>
          <a:noFill/>
        </p:spPr>
        <p:txBody>
          <a:bodyPr wrap="none" rtlCol="0">
            <a:spAutoFit/>
          </a:bodyPr>
          <a:lstStyle/>
          <a:p>
            <a:r>
              <a:rPr lang="en-US" sz="1200" dirty="0">
                <a:latin typeface="Times"/>
                <a:cs typeface="Times"/>
              </a:rPr>
              <a:t>Abler et al. (2006). </a:t>
            </a:r>
            <a:r>
              <a:rPr lang="en-US" sz="1200" dirty="0" err="1">
                <a:latin typeface="Times"/>
                <a:cs typeface="Times"/>
              </a:rPr>
              <a:t>Neuroimage</a:t>
            </a:r>
            <a:r>
              <a:rPr lang="en-US" sz="1200" dirty="0">
                <a:latin typeface="Times"/>
                <a:cs typeface="Times"/>
              </a:rPr>
              <a:t>, 31, 790</a:t>
            </a:r>
          </a:p>
        </p:txBody>
      </p:sp>
      <p:pic>
        <p:nvPicPr>
          <p:cNvPr id="3" name="Picture 2">
            <a:extLst>
              <a:ext uri="{FF2B5EF4-FFF2-40B4-BE49-F238E27FC236}">
                <a16:creationId xmlns:a16="http://schemas.microsoft.com/office/drawing/2014/main" id="{A99A82E7-AA81-8D4F-B127-47B08DF0789B}"/>
              </a:ext>
            </a:extLst>
          </p:cNvPr>
          <p:cNvPicPr>
            <a:picLocks noChangeAspect="1"/>
          </p:cNvPicPr>
          <p:nvPr/>
        </p:nvPicPr>
        <p:blipFill>
          <a:blip r:embed="rId2"/>
          <a:stretch>
            <a:fillRect/>
          </a:stretch>
        </p:blipFill>
        <p:spPr>
          <a:xfrm>
            <a:off x="4288652" y="0"/>
            <a:ext cx="3360180" cy="2909544"/>
          </a:xfrm>
          <a:prstGeom prst="rect">
            <a:avLst/>
          </a:prstGeom>
        </p:spPr>
      </p:pic>
      <p:pic>
        <p:nvPicPr>
          <p:cNvPr id="2" name="Picture 1">
            <a:extLst>
              <a:ext uri="{FF2B5EF4-FFF2-40B4-BE49-F238E27FC236}">
                <a16:creationId xmlns:a16="http://schemas.microsoft.com/office/drawing/2014/main" id="{74216086-C969-9444-A1D2-76C1E18FFD3D}"/>
              </a:ext>
            </a:extLst>
          </p:cNvPr>
          <p:cNvPicPr>
            <a:picLocks noChangeAspect="1"/>
          </p:cNvPicPr>
          <p:nvPr/>
        </p:nvPicPr>
        <p:blipFill>
          <a:blip r:embed="rId3"/>
          <a:stretch>
            <a:fillRect/>
          </a:stretch>
        </p:blipFill>
        <p:spPr>
          <a:xfrm>
            <a:off x="1249124" y="3330575"/>
            <a:ext cx="9245600" cy="2844800"/>
          </a:xfrm>
          <a:prstGeom prst="rect">
            <a:avLst/>
          </a:prstGeom>
        </p:spPr>
      </p:pic>
    </p:spTree>
    <p:extLst>
      <p:ext uri="{BB962C8B-B14F-4D97-AF65-F5344CB8AC3E}">
        <p14:creationId xmlns:p14="http://schemas.microsoft.com/office/powerpoint/2010/main" val="171607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4741</TotalTime>
  <Words>1874</Words>
  <Application>Microsoft Macintosh PowerPoint</Application>
  <PresentationFormat>Widescreen</PresentationFormat>
  <Paragraphs>235</Paragraphs>
  <Slides>38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Times</vt:lpstr>
      <vt:lpstr>Office Theme</vt:lpstr>
      <vt:lpstr> Previously on  « Cerveau et Récompense »…</vt:lpstr>
      <vt:lpstr>PowerPoint Presentation</vt:lpstr>
      <vt:lpstr>PowerPoint Presentation</vt:lpstr>
      <vt:lpstr>PowerPoint Presentation</vt:lpstr>
      <vt:lpstr>PowerPoint Presentation</vt:lpstr>
      <vt:lpstr>« Cerveau et Récompense  » Episode 6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Previously on  « Cerveau et Récompense »…</dc:title>
  <dc:creator>Jérémie Jozefowiez</dc:creator>
  <cp:lastModifiedBy>Jérémie Jozefowiez</cp:lastModifiedBy>
  <cp:revision>5</cp:revision>
  <dcterms:created xsi:type="dcterms:W3CDTF">2021-10-18T13:54:05Z</dcterms:created>
  <dcterms:modified xsi:type="dcterms:W3CDTF">2021-10-22T15:03:58Z</dcterms:modified>
</cp:coreProperties>
</file>